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83" r:id="rId9"/>
    <p:sldId id="284" r:id="rId10"/>
    <p:sldId id="273" r:id="rId11"/>
    <p:sldId id="272" r:id="rId12"/>
    <p:sldId id="274" r:id="rId13"/>
    <p:sldId id="275" r:id="rId14"/>
    <p:sldId id="276" r:id="rId15"/>
    <p:sldId id="263" r:id="rId16"/>
    <p:sldId id="277" r:id="rId17"/>
    <p:sldId id="278" r:id="rId18"/>
    <p:sldId id="279" r:id="rId19"/>
    <p:sldId id="280" r:id="rId20"/>
    <p:sldId id="281" r:id="rId21"/>
    <p:sldId id="286" r:id="rId22"/>
    <p:sldId id="287" r:id="rId23"/>
    <p:sldId id="288" r:id="rId24"/>
    <p:sldId id="289" r:id="rId25"/>
    <p:sldId id="290" r:id="rId26"/>
    <p:sldId id="291" r:id="rId27"/>
    <p:sldId id="271" r:id="rId28"/>
    <p:sldId id="282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4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B5D37-DF83-46D7-882F-69F4002AC7AD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4A367-0CAE-4CCB-9822-3966F8803F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748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4A367-0CAE-4CCB-9822-3966F8803FC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605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2a3a5740f4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052" y="0"/>
            <a:ext cx="91810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61B2-A24C-4C79-9407-4705C95B1B93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95318-BD64-4B2C-9302-2365869E8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103;%20&#1082;%20&#1087;&#1088;&#1086;&#1077;&#1082;&#1090;&#1091;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750065" y="404664"/>
            <a:ext cx="5184576" cy="2160241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«Светлая Пасха»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427984" y="2276872"/>
            <a:ext cx="4536504" cy="439248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Авторы проекта:</a:t>
            </a:r>
          </a:p>
          <a:p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оспитатели МДОУ 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№42»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Баражакова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Ю.В.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Сорокина М.С.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Герасимова Ж.Н.</a:t>
            </a:r>
          </a:p>
          <a:p>
            <a:endParaRPr lang="ru-RU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г. Ярославль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2016г.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430789" y="3245818"/>
            <a:ext cx="5905500" cy="66960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400" b="1" u="sng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34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-99392"/>
            <a:ext cx="5365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праздник </a:t>
            </a:r>
          </a:p>
          <a:p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переполох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»</a:t>
            </a:r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61" r="16138"/>
          <a:stretch/>
        </p:blipFill>
        <p:spPr>
          <a:xfrm>
            <a:off x="4572000" y="3691386"/>
            <a:ext cx="4572000" cy="3281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33" y="1107933"/>
            <a:ext cx="4644008" cy="2609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094"/>
            <a:ext cx="4489933" cy="2677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704"/>
            <a:ext cx="4557741" cy="3106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64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207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«Осенний переполох»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608512" cy="2785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10" y="1484784"/>
            <a:ext cx="4389690" cy="2785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69985"/>
            <a:ext cx="4536504" cy="25495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3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649287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«Осенний переполох»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ouQP378Mlc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785794"/>
            <a:ext cx="635798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60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7" y="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праздник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 в Подводном царстве»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27" y="1322978"/>
            <a:ext cx="4801930" cy="2691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" y="4014509"/>
            <a:ext cx="4292668" cy="2843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4014509"/>
            <a:ext cx="4779880" cy="2608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87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88641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праздник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 в подводном царстве»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" y="1412776"/>
            <a:ext cx="4380320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5"/>
            <a:ext cx="4572000" cy="3591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9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728" y="0"/>
            <a:ext cx="8363272" cy="1224136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116632"/>
            <a:ext cx="5837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святки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" y="824518"/>
            <a:ext cx="4274198" cy="3180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07006"/>
            <a:ext cx="4900031" cy="3180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3987552"/>
            <a:ext cx="4968552" cy="2857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1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175"/>
            <a:ext cx="4700128" cy="2641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88"/>
          <a:stretch/>
        </p:blipFill>
        <p:spPr>
          <a:xfrm>
            <a:off x="13638" y="3381960"/>
            <a:ext cx="4793994" cy="3383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32" y="767306"/>
            <a:ext cx="4336368" cy="3073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47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089"/>
            <a:ext cx="4828256" cy="2713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60648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святки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708"/>
            <a:ext cx="4828256" cy="3094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5" t="16371" r="35038" b="14969"/>
          <a:stretch/>
        </p:blipFill>
        <p:spPr>
          <a:xfrm>
            <a:off x="5024164" y="1030089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3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" y="1052736"/>
            <a:ext cx="4774309" cy="3145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269951"/>
            <a:ext cx="6969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святки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4355976" cy="3145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" y="4198264"/>
            <a:ext cx="4722810" cy="2659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19" y="4198264"/>
            <a:ext cx="4388799" cy="2641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81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412776"/>
            <a:ext cx="8136904" cy="48357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5736" y="13149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святки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16820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проекте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80728"/>
            <a:ext cx="6516216" cy="5145435"/>
          </a:xfrm>
        </p:spPr>
        <p:txBody>
          <a:bodyPr>
            <a:normAutofit/>
          </a:bodyPr>
          <a:lstStyle/>
          <a:p>
            <a:pPr lvl="0"/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информационно-творческий</a:t>
            </a:r>
            <a:endParaRPr lang="ru-RU" sz="27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групповой</a:t>
            </a:r>
            <a:endParaRPr lang="ru-RU" sz="27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среднесрочный </a:t>
            </a:r>
            <a:endParaRPr lang="ru-RU" sz="27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</a:t>
            </a:r>
            <a:r>
              <a:rPr lang="ru-RU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/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воспитатели, музыкальный   руководитель, дети группы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родители воспитанников.</a:t>
            </a:r>
          </a:p>
          <a:p>
            <a:pPr marL="0" lvl="0" indent="0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48680"/>
          </a:xfrm>
        </p:spPr>
        <p:txBody>
          <a:bodyPr>
            <a:normAutofit fontScale="90000"/>
          </a:bodyPr>
          <a:lstStyle/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476672"/>
            <a:ext cx="2448272" cy="1296144"/>
          </a:xfrm>
        </p:spPr>
        <p:txBody>
          <a:bodyPr>
            <a:normAutofit/>
          </a:bodyPr>
          <a:lstStyle/>
          <a:p>
            <a:pPr marL="4572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364014"/>
            <a:ext cx="3226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endParaRPr lang="ru-RU" sz="4800" dirty="0"/>
          </a:p>
        </p:txBody>
      </p:sp>
      <p:pic>
        <p:nvPicPr>
          <p:cNvPr id="1026" name="Picture 2" descr="E:\1\IMG_2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778" y="4087623"/>
            <a:ext cx="4929222" cy="2770377"/>
          </a:xfrm>
          <a:prstGeom prst="rect">
            <a:avLst/>
          </a:prstGeom>
          <a:noFill/>
        </p:spPr>
      </p:pic>
      <p:pic>
        <p:nvPicPr>
          <p:cNvPr id="1027" name="Picture 3" descr="E:\1\IMG_2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4857752" cy="2730209"/>
          </a:xfrm>
          <a:prstGeom prst="rect">
            <a:avLst/>
          </a:prstGeom>
          <a:noFill/>
        </p:spPr>
      </p:pic>
      <p:pic>
        <p:nvPicPr>
          <p:cNvPr id="1029" name="Picture 5" descr="E:\1\IMG_2830.JPG"/>
          <p:cNvPicPr>
            <a:picLocks noChangeAspect="1" noChangeArrowheads="1"/>
          </p:cNvPicPr>
          <p:nvPr/>
        </p:nvPicPr>
        <p:blipFill>
          <a:blip r:embed="rId4" cstate="print"/>
          <a:srcRect l="24213" r="21772"/>
          <a:stretch>
            <a:fillRect/>
          </a:stretch>
        </p:blipFill>
        <p:spPr bwMode="auto">
          <a:xfrm>
            <a:off x="5857884" y="1057075"/>
            <a:ext cx="2857520" cy="2973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33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\IMG_2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767" y="3907767"/>
            <a:ext cx="5249233" cy="2950233"/>
          </a:xfrm>
          <a:prstGeom prst="rect">
            <a:avLst/>
          </a:prstGeom>
          <a:noFill/>
        </p:spPr>
      </p:pic>
      <p:pic>
        <p:nvPicPr>
          <p:cNvPr id="2051" name="Picture 3" descr="E:\1\IMG_2891.JPG"/>
          <p:cNvPicPr>
            <a:picLocks noChangeAspect="1" noChangeArrowheads="1"/>
          </p:cNvPicPr>
          <p:nvPr/>
        </p:nvPicPr>
        <p:blipFill>
          <a:blip r:embed="rId4" cstate="print"/>
          <a:srcRect l="2199" r="6269"/>
          <a:stretch>
            <a:fillRect/>
          </a:stretch>
        </p:blipFill>
        <p:spPr bwMode="auto">
          <a:xfrm>
            <a:off x="3929026" y="0"/>
            <a:ext cx="5214974" cy="3202141"/>
          </a:xfrm>
          <a:prstGeom prst="rect">
            <a:avLst/>
          </a:prstGeom>
          <a:noFill/>
        </p:spPr>
      </p:pic>
      <p:pic>
        <p:nvPicPr>
          <p:cNvPr id="2052" name="Picture 4" descr="E:\1\IMG_2911.JPG"/>
          <p:cNvPicPr>
            <a:picLocks noChangeAspect="1" noChangeArrowheads="1"/>
          </p:cNvPicPr>
          <p:nvPr/>
        </p:nvPicPr>
        <p:blipFill>
          <a:blip r:embed="rId5" cstate="print"/>
          <a:srcRect l="6249"/>
          <a:stretch>
            <a:fillRect/>
          </a:stretch>
        </p:blipFill>
        <p:spPr bwMode="auto">
          <a:xfrm>
            <a:off x="1071538" y="1928802"/>
            <a:ext cx="4286280" cy="2569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разное с масленницы и с утренника\IMG_3423.JPG"/>
          <p:cNvPicPr>
            <a:picLocks noChangeAspect="1" noChangeArrowheads="1"/>
          </p:cNvPicPr>
          <p:nvPr/>
        </p:nvPicPr>
        <p:blipFill>
          <a:blip r:embed="rId2" cstate="print"/>
          <a:srcRect l="21053" t="10157" r="23158"/>
          <a:stretch>
            <a:fillRect/>
          </a:stretch>
        </p:blipFill>
        <p:spPr bwMode="auto">
          <a:xfrm>
            <a:off x="5357786" y="3431137"/>
            <a:ext cx="3786214" cy="34268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50004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Картонных часов</a:t>
            </a:r>
            <a:endParaRPr lang="ru-RU" sz="3600" dirty="0"/>
          </a:p>
        </p:txBody>
      </p:sp>
      <p:pic>
        <p:nvPicPr>
          <p:cNvPr id="1027" name="Picture 3" descr="E:\фото разное с масленницы и с утренника\IMG_3427.JPG"/>
          <p:cNvPicPr>
            <a:picLocks noChangeAspect="1" noChangeArrowheads="1"/>
          </p:cNvPicPr>
          <p:nvPr/>
        </p:nvPicPr>
        <p:blipFill>
          <a:blip r:embed="rId3" cstate="print"/>
          <a:srcRect r="6494" b="14503"/>
          <a:stretch>
            <a:fillRect/>
          </a:stretch>
        </p:blipFill>
        <p:spPr bwMode="auto">
          <a:xfrm>
            <a:off x="500034" y="1142984"/>
            <a:ext cx="5143504" cy="2643206"/>
          </a:xfrm>
          <a:prstGeom prst="rect">
            <a:avLst/>
          </a:prstGeom>
          <a:noFill/>
        </p:spPr>
      </p:pic>
      <p:pic>
        <p:nvPicPr>
          <p:cNvPr id="1028" name="Picture 4" descr="E:\фото разное с масленницы и с утренника\IMG_3460.JPG"/>
          <p:cNvPicPr>
            <a:picLocks noChangeAspect="1" noChangeArrowheads="1"/>
          </p:cNvPicPr>
          <p:nvPr/>
        </p:nvPicPr>
        <p:blipFill>
          <a:blip r:embed="rId4" cstate="print"/>
          <a:srcRect l="15277" t="20922" r="12500" b="9884"/>
          <a:stretch>
            <a:fillRect/>
          </a:stretch>
        </p:blipFill>
        <p:spPr bwMode="auto">
          <a:xfrm>
            <a:off x="5643570" y="1142984"/>
            <a:ext cx="3500430" cy="2357454"/>
          </a:xfrm>
          <a:prstGeom prst="rect">
            <a:avLst/>
          </a:prstGeom>
          <a:noFill/>
        </p:spPr>
      </p:pic>
      <p:pic>
        <p:nvPicPr>
          <p:cNvPr id="3074" name="Picture 2" descr="E:\фото разное с масленницы и с утренника\IMG_3413.JPG"/>
          <p:cNvPicPr>
            <a:picLocks noChangeAspect="1" noChangeArrowheads="1"/>
          </p:cNvPicPr>
          <p:nvPr/>
        </p:nvPicPr>
        <p:blipFill>
          <a:blip r:embed="rId5" cstate="print"/>
          <a:srcRect l="13484" b="2566"/>
          <a:stretch>
            <a:fillRect/>
          </a:stretch>
        </p:blipFill>
        <p:spPr bwMode="auto">
          <a:xfrm rot="5400000">
            <a:off x="2785250" y="4215617"/>
            <a:ext cx="3143248" cy="2141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разное с масленницы и с утренника\IMG_3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645986"/>
            <a:ext cx="5715008" cy="3212013"/>
          </a:xfrm>
          <a:prstGeom prst="rect">
            <a:avLst/>
          </a:prstGeom>
          <a:noFill/>
        </p:spPr>
      </p:pic>
      <p:pic>
        <p:nvPicPr>
          <p:cNvPr id="2051" name="Picture 3" descr="E:\фото разное с масленницы и с утренника\IMG_3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6033284" cy="3390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500042"/>
            <a:ext cx="6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Пасха. Светлое Христово Воскресение.</a:t>
            </a:r>
            <a:endParaRPr lang="ru-RU" sz="2400" dirty="0"/>
          </a:p>
        </p:txBody>
      </p:sp>
      <p:pic>
        <p:nvPicPr>
          <p:cNvPr id="1028" name="Picture 4" descr="C:\Users\пк\Desktop\Фото ДОУ\129___04\IMG_5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4429124" y="1571612"/>
            <a:ext cx="4398365" cy="2472019"/>
          </a:xfrm>
          <a:prstGeom prst="rect">
            <a:avLst/>
          </a:prstGeom>
          <a:noFill/>
        </p:spPr>
      </p:pic>
      <p:pic>
        <p:nvPicPr>
          <p:cNvPr id="6" name="Picture 3" descr="C:\Users\пк\Desktop\Фото ДОУ\129___04\IMG_5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4357718" cy="2449175"/>
          </a:xfrm>
          <a:prstGeom prst="rect">
            <a:avLst/>
          </a:prstGeom>
          <a:noFill/>
        </p:spPr>
      </p:pic>
      <p:pic>
        <p:nvPicPr>
          <p:cNvPr id="1029" name="Picture 5" descr="C:\Users\пк\Desktop\Фото ДОУ\129___04\IMG_5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86190"/>
            <a:ext cx="4225110" cy="237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к\Desktop\Фото ДОУ\129___04\IMG_5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75" y="1571612"/>
            <a:ext cx="4194525" cy="2357454"/>
          </a:xfrm>
          <a:prstGeom prst="rect">
            <a:avLst/>
          </a:prstGeom>
          <a:noFill/>
        </p:spPr>
      </p:pic>
      <p:pic>
        <p:nvPicPr>
          <p:cNvPr id="4" name="Picture 2" descr="C:\Users\пк\Desktop\Фото ДОУ\129___04\IMG_5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4575845" cy="2571768"/>
          </a:xfrm>
          <a:prstGeom prst="rect">
            <a:avLst/>
          </a:prstGeom>
          <a:noFill/>
        </p:spPr>
      </p:pic>
      <p:pic>
        <p:nvPicPr>
          <p:cNvPr id="2052" name="Picture 4" descr="C:\Users\пк\Desktop\Фото ДОУ\129___04\IMG_5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929066"/>
            <a:ext cx="4286280" cy="2409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Фото ДОУ\129___04\IMG_5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7358114" cy="4135491"/>
          </a:xfrm>
          <a:prstGeom prst="rect">
            <a:avLst/>
          </a:prstGeom>
          <a:noFill/>
        </p:spPr>
      </p:pic>
      <p:pic>
        <p:nvPicPr>
          <p:cNvPr id="3075" name="Picture 3" descr="C:\Users\пк\Desktop\Фото ДОУ\129___04\IMG_5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286256"/>
            <a:ext cx="4143404" cy="2328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600" b="1" i="1" dirty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  <a:t> Формы работы с родителями:</a:t>
            </a:r>
            <a:br>
              <a:rPr lang="ru-RU" sz="3600" b="1" i="1" dirty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</a:b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476672"/>
            <a:ext cx="5915000" cy="6120680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Сбор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информации о русских народных традициях.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Консультации для  родителей: 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«Об истории празднования Пасхи»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«Что рассказать детям о празднике?»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«Красим яйца с детьми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marL="228600" algn="just">
              <a:lnSpc>
                <a:spcPct val="115000"/>
              </a:lnSpc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</a:t>
            </a:r>
            <a:r>
              <a:rPr lang="ru-RU" b="1" i="1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Русское народное творчество в жизни дошкольника»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Русское народное искусство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Разучивание и закрепление с детьми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закличек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стихов, хороводных    текстов, песен.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Участие 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 в проведение праздника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«Пасхальный сюрприз».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Советы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родителям: </a:t>
            </a: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Готовимся к Пасхе.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  <a:tabLst>
                <a:tab pos="457200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Как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провести выходные вместе с ребёнком во время Пасхи?».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78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484785"/>
            <a:ext cx="7776863" cy="1152127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1571612"/>
            <a:ext cx="4707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ПРИЛОЖЕНИЕ</a:t>
            </a:r>
            <a:endParaRPr lang="ru-RU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764704"/>
            <a:ext cx="7200800" cy="5361459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Народные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праздники знакомят детей с существующими традициями и обычаями русского народа, помогают донести до ребёнка высокие нравственные идеалы. Когда-то традиции передавались в семье из поколения в поколение – «из уст в уста», «от сердца к сердцу». </a:t>
            </a: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Мы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взрослые должны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познакомить детей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историей нашей Родины,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научить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пользоваться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	богатством  культурных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традиций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«Воспитание, если оно не хочет быть     		бессильным, должно быть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народным, 		  должно быть пронизано 	народностью».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К. Д. Ушинский 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76672"/>
            <a:ext cx="65527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</a:p>
          <a:p>
            <a:r>
              <a:rPr lang="ru-RU" sz="4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Недостаточное </a:t>
            </a:r>
            <a:r>
              <a:rPr lang="ru-RU" sz="4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4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 </a:t>
            </a:r>
            <a:r>
              <a:rPr lang="ru-RU" sz="4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народно- христианских  </a:t>
            </a:r>
            <a:r>
              <a:rPr lang="ru-RU" sz="4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праздниках, традициях,  </a:t>
            </a:r>
            <a:r>
              <a:rPr lang="ru-RU" sz="4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обычаях.</a:t>
            </a:r>
            <a:br>
              <a:rPr lang="ru-RU" sz="4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23729" y="188640"/>
            <a:ext cx="7020272" cy="593752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Цель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Приобщать  дошкольников к народной культуре. Возрождать русскую традицию празднования Светлого Христова Воскресения</a:t>
            </a:r>
            <a:r>
              <a:rPr lang="ru-RU" sz="2400" dirty="0" smtClean="0"/>
              <a:t>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Задачи.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Познакомить 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детей с 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циклом народно-православных праздников.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Воспитывать интерес к народному творчеству.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Рассказать об обычаях и обрядах, связанных с праздником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Воспитывать патриотические чувства к православным традициями русского народа, к 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	народному 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творчеству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Обогащать словарный запас.</a:t>
            </a:r>
          </a:p>
          <a:p>
            <a:pPr>
              <a:spcAft>
                <a:spcPts val="0"/>
              </a:spcAft>
            </a:pP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Ориентировать семью на духовно –       		нравственное воспитание детей.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700" i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27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37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Ожидаемый результат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3600" i="1" dirty="0">
                <a:ea typeface="Calibri"/>
                <a:cs typeface="Times New Roman"/>
              </a:rPr>
              <a:t/>
            </a:r>
            <a:br>
              <a:rPr lang="ru-RU" sz="3600" i="1" dirty="0">
                <a:ea typeface="Calibri"/>
                <a:cs typeface="Times New Roman"/>
              </a:rPr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620688"/>
            <a:ext cx="5976664" cy="583264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 родителей  сформируется  интерес к национальной культуре, народному творчеству, православному смыслу празднования праздника Пасхи.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 родители получат знания об обычаях и традициях праздника.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Познакомятся со стихами, песнями, картинами, посвященными Пасхе.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научатся играть в народные игры, проводимые в пасхальные дни, получат навыки в декоративно-прикладном искусстве.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buFont typeface="Wingdings" pitchFamily="2" charset="2"/>
              <a:buChar char="Ø"/>
            </a:pPr>
            <a:endParaRPr lang="ru-RU" sz="2400" i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i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05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332656"/>
            <a:ext cx="7272808" cy="575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этап - подготовительный </a:t>
            </a:r>
            <a:endParaRPr lang="ru-RU" sz="2800" b="1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Определение темы проекта, постановка цели и задач.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Изучение  методической  литературы по данной теме.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Разработка и накопление методических материалов по проблеме. 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Перспективное планирование проекта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Выбор форм работы с детьми и родителями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   Выбор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основных мероприятий, определение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 	объёма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и содержание работы для внедрения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		проекта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  <a:p>
            <a:pPr marL="1257300" lvl="2" indent="-342900"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Определение и формулировка ожидаемых результатов.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51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124744"/>
            <a:ext cx="6805990" cy="480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этап -основной ( практический)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3200" dirty="0">
              <a:ea typeface="Calibri"/>
              <a:cs typeface="Times New Roman"/>
            </a:endParaRPr>
          </a:p>
          <a:p>
            <a:pPr marL="485775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Внедрение в </a:t>
            </a:r>
            <a:r>
              <a:rPr lang="ru-RU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воспитательно</a:t>
            </a:r>
            <a:r>
              <a:rPr lang="ru-RU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-образовательный процесс эффективных методов и приёмов по расширению знаний дошкольников о русских национальных традициях и христианском празднике «Светлая Пасха»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16632"/>
            <a:ext cx="752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6207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896526"/>
            <a:ext cx="6661974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III этап – заключительный </a:t>
            </a:r>
            <a:endParaRPr lang="ru-RU" sz="28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Оформление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проекта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в виде презентации.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Выступление на педагогическом совете.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Проведение праздника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«</a:t>
            </a:r>
            <a:r>
              <a:rPr lang="ru-RU" sz="2400" smtClean="0">
                <a:solidFill>
                  <a:srgbClr val="0070C0"/>
                </a:solidFill>
                <a:latin typeface="Times New Roman"/>
                <a:ea typeface="Times New Roman"/>
              </a:rPr>
              <a:t>Пасхальный сюрприз».</a:t>
            </a:r>
            <a:endParaRPr lang="ru-RU" sz="24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dirty="0" smtClean="0">
                <a:solidFill>
                  <a:srgbClr val="0070C0"/>
                </a:solidFill>
                <a:latin typeface="Times New Roman"/>
              </a:rPr>
              <a:t>Альбом </a:t>
            </a:r>
            <a:r>
              <a:rPr lang="ru-RU" sz="2400" dirty="0">
                <a:solidFill>
                  <a:srgbClr val="0070C0"/>
                </a:solidFill>
                <a:latin typeface="Times New Roman"/>
              </a:rPr>
              <a:t>«Виды росписи пасхальных яиц»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В</a:t>
            </a: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ыставк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а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</a:rPr>
              <a:t>детских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работ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Выставка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пасхальных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яиц.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Мини-музей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тряпичной куклы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Берегиня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8864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542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sh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457</Words>
  <Application>Microsoft Office PowerPoint</Application>
  <PresentationFormat>Экран (4:3)</PresentationFormat>
  <Paragraphs>100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Pasha</vt:lpstr>
      <vt:lpstr>Проект «Светлая Пасха»</vt:lpstr>
      <vt:lpstr>О проекте</vt:lpstr>
      <vt:lpstr>Актуальность</vt:lpstr>
      <vt:lpstr>Слайд 4</vt:lpstr>
      <vt:lpstr>Слайд 5</vt:lpstr>
      <vt:lpstr>Ожидаемый результат: </vt:lpstr>
      <vt:lpstr>Этапы реализации проекта</vt:lpstr>
      <vt:lpstr>Слайд 8</vt:lpstr>
      <vt:lpstr>Слайд 9</vt:lpstr>
      <vt:lpstr>Слайд 10</vt:lpstr>
      <vt:lpstr>    Осенний праздник «Осенний переполох»</vt:lpstr>
      <vt:lpstr>«Осенний переполох»</vt:lpstr>
      <vt:lpstr>Слайд 13</vt:lpstr>
      <vt:lpstr>Слайд 14</vt:lpstr>
      <vt:lpstr> </vt:lpstr>
      <vt:lpstr>Рождественские святки</vt:lpstr>
      <vt:lpstr>Слайд 17</vt:lpstr>
      <vt:lpstr>Слайд 18</vt:lpstr>
      <vt:lpstr>Слайд 19</vt:lpstr>
      <vt:lpstr>  </vt:lpstr>
      <vt:lpstr>Слайд 21</vt:lpstr>
      <vt:lpstr>Слайд 22</vt:lpstr>
      <vt:lpstr>Слайд 23</vt:lpstr>
      <vt:lpstr>Слайд 24</vt:lpstr>
      <vt:lpstr>Слайд 25</vt:lpstr>
      <vt:lpstr>Слайд 26</vt:lpstr>
      <vt:lpstr> Формы работы с родителями: 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«Светлая Пасха»</dc:title>
  <dc:creator>пк</dc:creator>
  <cp:lastModifiedBy>пк</cp:lastModifiedBy>
  <cp:revision>68</cp:revision>
  <dcterms:created xsi:type="dcterms:W3CDTF">2014-05-21T04:42:47Z</dcterms:created>
  <dcterms:modified xsi:type="dcterms:W3CDTF">2017-09-12T09:40:30Z</dcterms:modified>
</cp:coreProperties>
</file>