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70" r:id="rId11"/>
    <p:sldId id="271" r:id="rId12"/>
    <p:sldId id="272" r:id="rId13"/>
    <p:sldId id="273" r:id="rId14"/>
    <p:sldId id="265" r:id="rId15"/>
    <p:sldId id="279" r:id="rId16"/>
    <p:sldId id="274" r:id="rId17"/>
    <p:sldId id="275" r:id="rId18"/>
    <p:sldId id="276" r:id="rId19"/>
    <p:sldId id="277" r:id="rId20"/>
    <p:sldId id="26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A998B0B-6D1F-48C8-BE8A-3B23A6C9B868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7E8C99F-B59D-448C-BBEF-DB1358208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D1761-C289-4D03-91D4-4DCE698C6393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FD02B-4F0F-46AD-9C92-B10A73EF9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7A0F3-E3C8-4F95-A525-6E879B90513D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7D8B1-7A6F-43A9-82ED-2D51216EA4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C6234-22B0-40D7-80C6-269801D910D3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0B767-AB50-44F4-90F1-0006B60AC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40B1-21A2-4B29-AA80-4C221C5DF5AF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B24C5-EB6C-4D7B-B604-3E2515087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D1368-808B-4190-B90E-48DE4142E864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A75CC-A963-463F-932A-AC28B0CC17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85B7F-717B-456E-8760-90705F14AC1C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4AE13-7507-4E8D-B375-6A9DF827DD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D176A-4B67-410B-AD1C-CD3BF98D6294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A366F-85A1-40B1-97EC-63B762C55E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1A115-6718-4370-B584-AA6AA9F0FCB4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B663B-6088-4907-A6DD-34BC08CC55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E107C-254B-4ECB-AE73-43B5F70F2063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F487B-D641-420C-B0EE-C146DB3C17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9DD11-8876-41C6-BD82-727EEE5A2A27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41563-7D3B-4F80-9A3D-9021C8DE7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84E2A-735E-4351-8970-82AE95A7AD92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24BF0-7580-4EE3-BA0E-125BC64B2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9" name="Рисунок 7" descr="0_75c96_b715e7d3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 bwMode="auto">
          <a:xfrm>
            <a:off x="71438" y="71438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CD0987-AE9D-4949-9C32-F8A4DD1541D5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corowina.ucoz.com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3"/>
          <p:cNvSpPr>
            <a:spLocks noGrp="1"/>
          </p:cNvSpPr>
          <p:nvPr>
            <p:ph type="ctrTitle"/>
          </p:nvPr>
        </p:nvSpPr>
        <p:spPr>
          <a:xfrm>
            <a:off x="1042988" y="188913"/>
            <a:ext cx="7772400" cy="1470025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C00000"/>
                </a:solidFill>
                <a:latin typeface="Gabriola" pitchFamily="82" charset="0"/>
              </a:rPr>
              <a:t>МДОУ «Детский сад № 42», корпус 2</a:t>
            </a:r>
            <a:br>
              <a:rPr lang="ru-RU" sz="3600" b="1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600" b="1" smtClean="0">
                <a:solidFill>
                  <a:srgbClr val="C00000"/>
                </a:solidFill>
                <a:latin typeface="Gabriola" pitchFamily="82" charset="0"/>
              </a:rPr>
              <a:t>г. Ярославль, ул. Пирогова, д. 27</a:t>
            </a:r>
          </a:p>
        </p:txBody>
      </p:sp>
      <p:sp>
        <p:nvSpPr>
          <p:cNvPr id="14338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867400" y="1784350"/>
            <a:ext cx="2952750" cy="4381500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chemeClr val="tx2"/>
                </a:solidFill>
              </a:rPr>
              <a:t>Ваш малыш уже подрос?!</a:t>
            </a:r>
          </a:p>
          <a:p>
            <a:pPr eaLnBrk="1" hangingPunct="1"/>
            <a:r>
              <a:rPr lang="ru-RU" sz="1800" b="1" smtClean="0">
                <a:solidFill>
                  <a:schemeClr val="tx2"/>
                </a:solidFill>
              </a:rPr>
              <a:t>Перед Вами встал вопрос?!</a:t>
            </a:r>
          </a:p>
          <a:p>
            <a:pPr eaLnBrk="1" hangingPunct="1"/>
            <a:r>
              <a:rPr lang="ru-RU" sz="1800" b="1" smtClean="0">
                <a:solidFill>
                  <a:schemeClr val="tx2"/>
                </a:solidFill>
              </a:rPr>
              <a:t>Как же быть? Куда идти?!</a:t>
            </a:r>
          </a:p>
          <a:p>
            <a:pPr eaLnBrk="1" hangingPunct="1"/>
            <a:r>
              <a:rPr lang="ru-RU" sz="1800" b="1" smtClean="0">
                <a:solidFill>
                  <a:schemeClr val="tx2"/>
                </a:solidFill>
              </a:rPr>
              <a:t>В детский сад какой пойти?</a:t>
            </a:r>
          </a:p>
          <a:p>
            <a:pPr eaLnBrk="1" hangingPunct="1"/>
            <a:r>
              <a:rPr lang="ru-RU" sz="1800" b="1" smtClean="0">
                <a:solidFill>
                  <a:schemeClr val="tx2"/>
                </a:solidFill>
              </a:rPr>
              <a:t>Мы Вас приглашаем к нам!</a:t>
            </a:r>
          </a:p>
          <a:p>
            <a:pPr eaLnBrk="1" hangingPunct="1"/>
            <a:r>
              <a:rPr lang="ru-RU" sz="1800" b="1" smtClean="0">
                <a:solidFill>
                  <a:schemeClr val="tx2"/>
                </a:solidFill>
              </a:rPr>
              <a:t>Вам малыш не по годам</a:t>
            </a:r>
          </a:p>
          <a:p>
            <a:pPr eaLnBrk="1" hangingPunct="1"/>
            <a:r>
              <a:rPr lang="ru-RU" sz="1800" b="1" smtClean="0">
                <a:solidFill>
                  <a:schemeClr val="tx2"/>
                </a:solidFill>
              </a:rPr>
              <a:t>Будет умным, ловким, смелым,</a:t>
            </a:r>
          </a:p>
          <a:p>
            <a:pPr eaLnBrk="1" hangingPunct="1"/>
            <a:r>
              <a:rPr lang="ru-RU" sz="1800" b="1" smtClean="0">
                <a:solidFill>
                  <a:schemeClr val="tx2"/>
                </a:solidFill>
              </a:rPr>
              <a:t>Добрым, ласковым, умелым, </a:t>
            </a:r>
          </a:p>
          <a:p>
            <a:pPr eaLnBrk="1" hangingPunct="1"/>
            <a:r>
              <a:rPr lang="ru-RU" sz="1800" b="1" smtClean="0">
                <a:solidFill>
                  <a:schemeClr val="tx2"/>
                </a:solidFill>
              </a:rPr>
              <a:t>И всегда он будет рад</a:t>
            </a:r>
          </a:p>
          <a:p>
            <a:pPr eaLnBrk="1" hangingPunct="1"/>
            <a:r>
              <a:rPr lang="ru-RU" sz="1800" b="1" smtClean="0">
                <a:solidFill>
                  <a:schemeClr val="tx2"/>
                </a:solidFill>
              </a:rPr>
              <a:t>Посещать наш ДЕТСКИЙ САД!</a:t>
            </a:r>
          </a:p>
        </p:txBody>
      </p:sp>
      <p:pic>
        <p:nvPicPr>
          <p:cNvPr id="1026" name="Picture 2" descr="МДОУ детский сад № 33, детский сад, ул. Пирогова, 27, жилой район Липовая  Гора, Ярославль, Россия — Яндекс Кар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11560" y="1772816"/>
            <a:ext cx="5184576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 smtClean="0">
                <a:solidFill>
                  <a:srgbClr val="C00000"/>
                </a:solidFill>
                <a:latin typeface="Gabriola" pitchFamily="82" charset="0"/>
              </a:rPr>
              <a:t>Игровая зона</a:t>
            </a:r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3940175" y="1341438"/>
            <a:ext cx="5184775" cy="12954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rgbClr val="C00000"/>
                </a:solidFill>
              </a:rPr>
              <a:t>Диванчик</a:t>
            </a:r>
            <a:r>
              <a:rPr lang="ru-RU" sz="2400" b="1" smtClean="0">
                <a:solidFill>
                  <a:schemeClr val="tx2"/>
                </a:solidFill>
              </a:rPr>
              <a:t> здесь удобный есть,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Кто хочет, тот и может сесть.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Любим с </a:t>
            </a:r>
            <a:r>
              <a:rPr lang="ru-RU" sz="2400" b="1" smtClean="0">
                <a:solidFill>
                  <a:srgbClr val="C00000"/>
                </a:solidFill>
              </a:rPr>
              <a:t>куклами играть,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rgbClr val="C00000"/>
                </a:solidFill>
              </a:rPr>
              <a:t>Печь пирог, стол накрывать.</a:t>
            </a:r>
            <a:r>
              <a:rPr lang="ru-RU" sz="2400" b="1" smtClean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23555" name="Рисунок 13692" descr="IMG_20180809_1041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3644900"/>
            <a:ext cx="1773237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13693" descr="IMG_20180809_1049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3644900"/>
            <a:ext cx="1797050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13694" descr="IMG_20180809_1014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3573463"/>
            <a:ext cx="18129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 smtClean="0">
                <a:solidFill>
                  <a:srgbClr val="C00000"/>
                </a:solidFill>
                <a:latin typeface="Gabriola" pitchFamily="82" charset="0"/>
              </a:rPr>
              <a:t>Игровая зона</a:t>
            </a:r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4535488" y="1268413"/>
            <a:ext cx="4608512" cy="57626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Айболит лечил мартышек,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А Пилюлькин – коротышек!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rgbClr val="C00000"/>
                </a:solidFill>
              </a:rPr>
              <a:t>Мы же лечим всех подряд </a:t>
            </a:r>
            <a:r>
              <a:rPr lang="ru-RU" sz="2400" b="1" smtClean="0">
                <a:solidFill>
                  <a:schemeClr val="tx2"/>
                </a:solidFill>
              </a:rPr>
              <a:t>-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Бегемотиков, бельчат,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Крокодилов и волчат,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И лисят и поросят,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Кукол, рыбок, зайчиков,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Девочек и мальчиков!</a:t>
            </a:r>
          </a:p>
        </p:txBody>
      </p:sp>
      <p:pic>
        <p:nvPicPr>
          <p:cNvPr id="24579" name="Рисунок 13689" descr="IMG_20180809_1019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916113"/>
            <a:ext cx="178911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13691" descr="IMG_20180809_1022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3716338"/>
            <a:ext cx="1766887" cy="23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 smtClean="0">
                <a:solidFill>
                  <a:srgbClr val="C00000"/>
                </a:solidFill>
                <a:latin typeface="Gabriola" pitchFamily="82" charset="0"/>
              </a:rPr>
              <a:t>Игровая зона</a:t>
            </a:r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4067175" y="1412875"/>
            <a:ext cx="4681538" cy="93662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В </a:t>
            </a:r>
            <a:r>
              <a:rPr lang="ru-RU" sz="2400" b="1" smtClean="0">
                <a:solidFill>
                  <a:srgbClr val="C00000"/>
                </a:solidFill>
              </a:rPr>
              <a:t>парикмахерской</a:t>
            </a:r>
            <a:r>
              <a:rPr lang="ru-RU" sz="2400" b="1" smtClean="0">
                <a:solidFill>
                  <a:schemeClr val="tx2"/>
                </a:solidFill>
              </a:rPr>
              <a:t> шикарной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Есть весь нужный инструмент,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Тут Вам сделают прически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Покороче, подлинней,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Если куколка захочет,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Даже пыль стряхнут с ушей! </a:t>
            </a:r>
          </a:p>
        </p:txBody>
      </p:sp>
      <p:pic>
        <p:nvPicPr>
          <p:cNvPr id="25603" name="Рисунок 13700" descr="IMG_20180809_1051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060575"/>
            <a:ext cx="2540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 smtClean="0">
                <a:solidFill>
                  <a:srgbClr val="C00000"/>
                </a:solidFill>
                <a:latin typeface="Gabriola" pitchFamily="82" charset="0"/>
              </a:rPr>
              <a:t>Игровая зона</a:t>
            </a:r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4572000" y="1341438"/>
            <a:ext cx="4824413" cy="8636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Не в каждом магазине,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Вы сможете купить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И в небольшой корзине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Удачно разместить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Конфеты и бананы,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Машину, капли в нос,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Бульдозеры и краны,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Скамейки и фонтаны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И даже паровоз!</a:t>
            </a:r>
          </a:p>
        </p:txBody>
      </p:sp>
      <p:pic>
        <p:nvPicPr>
          <p:cNvPr id="26627" name="Рисунок 13684" descr="IMG_20180809_1006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773238"/>
            <a:ext cx="2894012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 smtClean="0">
                <a:solidFill>
                  <a:srgbClr val="C00000"/>
                </a:solidFill>
                <a:latin typeface="Gabriola" pitchFamily="82" charset="0"/>
              </a:rPr>
              <a:t>Спортивный уголок</a:t>
            </a:r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4643438" y="1484313"/>
            <a:ext cx="4114800" cy="240506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Вот спортивный уголок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Здесь мы тренируемся.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Упражнения с друзьями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Выполняйте вместе с нами!</a:t>
            </a: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844675"/>
            <a:ext cx="20034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221163"/>
            <a:ext cx="2154238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3284538"/>
            <a:ext cx="2154237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Рисунок 13714" descr="IMG_20180809_1143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3573463"/>
            <a:ext cx="17351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827088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C00000"/>
                </a:solidFill>
                <a:latin typeface="Gabriola" pitchFamily="82" charset="0"/>
              </a:rPr>
              <a:t>Уголок рисования</a:t>
            </a:r>
          </a:p>
        </p:txBody>
      </p:sp>
      <p:sp>
        <p:nvSpPr>
          <p:cNvPr id="29698" name="Объект 2"/>
          <p:cNvSpPr>
            <a:spLocks noGrp="1"/>
          </p:cNvSpPr>
          <p:nvPr>
            <p:ph idx="1"/>
          </p:nvPr>
        </p:nvSpPr>
        <p:spPr>
          <a:xfrm>
            <a:off x="4716463" y="1412875"/>
            <a:ext cx="4248150" cy="15113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И в восемь лет, и в три и в пять,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Все дети любят рисовать.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Мы с тобою целый мир,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На бумаге создадим: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Птиц и рыб, дома, людей,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Даже сказочных зверей.</a:t>
            </a:r>
          </a:p>
        </p:txBody>
      </p:sp>
      <p:pic>
        <p:nvPicPr>
          <p:cNvPr id="29699" name="Рисунок 13718" descr="IMG_20180809_1203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989138"/>
            <a:ext cx="31750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827088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C00000"/>
                </a:solidFill>
                <a:latin typeface="Gabriola" pitchFamily="82" charset="0"/>
              </a:rPr>
              <a:t>Уголок настольных игр</a:t>
            </a:r>
          </a:p>
        </p:txBody>
      </p:sp>
      <p:sp>
        <p:nvSpPr>
          <p:cNvPr id="30722" name="Объект 2"/>
          <p:cNvSpPr>
            <a:spLocks noGrp="1"/>
          </p:cNvSpPr>
          <p:nvPr>
            <p:ph idx="1"/>
          </p:nvPr>
        </p:nvSpPr>
        <p:spPr>
          <a:xfrm>
            <a:off x="4716463" y="1484313"/>
            <a:ext cx="4032250" cy="194468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Есть в группе тихий уголок.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Там слышно лишь сопенье…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В нем совершенствует уменье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В настольную игру игрок!</a:t>
            </a:r>
          </a:p>
        </p:txBody>
      </p:sp>
      <p:pic>
        <p:nvPicPr>
          <p:cNvPr id="30723" name="Рисунок 13727" descr="IMG_20180809_1235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844675"/>
            <a:ext cx="2879725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13735" descr="IMG_20180809_1245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4221163"/>
            <a:ext cx="2619375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827088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C00000"/>
                </a:solidFill>
                <a:latin typeface="Gabriola" pitchFamily="82" charset="0"/>
              </a:rPr>
              <a:t>Книжный уголок</a:t>
            </a:r>
          </a:p>
        </p:txBody>
      </p:sp>
      <p:sp>
        <p:nvSpPr>
          <p:cNvPr id="31746" name="Объект 2"/>
          <p:cNvSpPr>
            <a:spLocks noGrp="1"/>
          </p:cNvSpPr>
          <p:nvPr>
            <p:ph idx="1"/>
          </p:nvPr>
        </p:nvSpPr>
        <p:spPr>
          <a:xfrm>
            <a:off x="4572000" y="1341438"/>
            <a:ext cx="4464050" cy="259238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Книжки нам пока читают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Воспитатели для нас.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Ежедневно наступает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Чтенья книг желанный час!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Мы героев сказок любим,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Книжки очень бережём,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И читать их сами будем.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Только малость подрастём!</a:t>
            </a:r>
          </a:p>
        </p:txBody>
      </p:sp>
      <p:pic>
        <p:nvPicPr>
          <p:cNvPr id="31747" name="Рисунок 13715" descr="IMG_20180809_1202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557338"/>
            <a:ext cx="284638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827088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C00000"/>
                </a:solidFill>
                <a:latin typeface="Gabriola" pitchFamily="82" charset="0"/>
              </a:rPr>
              <a:t>Театральный уголок</a:t>
            </a:r>
          </a:p>
        </p:txBody>
      </p:sp>
      <p:sp>
        <p:nvSpPr>
          <p:cNvPr id="32770" name="Объект 2"/>
          <p:cNvSpPr>
            <a:spLocks noGrp="1"/>
          </p:cNvSpPr>
          <p:nvPr>
            <p:ph idx="1"/>
          </p:nvPr>
        </p:nvSpPr>
        <p:spPr>
          <a:xfrm>
            <a:off x="4572000" y="1412875"/>
            <a:ext cx="4392613" cy="194468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Очень мы театры любим,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Круглый год мы с ними дружим: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В нашей группе все актеры,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Кукловоды и танцоры,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Каждый день и каждый час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Мы хотим играть для Вас!</a:t>
            </a:r>
          </a:p>
        </p:txBody>
      </p:sp>
      <p:pic>
        <p:nvPicPr>
          <p:cNvPr id="32771" name="Рисунок 13722" descr="IMG_20180809_1107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773238"/>
            <a:ext cx="27146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827088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C00000"/>
                </a:solidFill>
                <a:latin typeface="Gabriola" pitchFamily="82" charset="0"/>
              </a:rPr>
              <a:t>Музыкальный уголок</a:t>
            </a:r>
          </a:p>
        </p:txBody>
      </p:sp>
      <p:sp>
        <p:nvSpPr>
          <p:cNvPr id="33794" name="Объект 2"/>
          <p:cNvSpPr>
            <a:spLocks noGrp="1"/>
          </p:cNvSpPr>
          <p:nvPr>
            <p:ph idx="1"/>
          </p:nvPr>
        </p:nvSpPr>
        <p:spPr>
          <a:xfrm>
            <a:off x="4716463" y="1412875"/>
            <a:ext cx="4248150" cy="15113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Колокольчики звенят,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Барабанчики гремят,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Маракасы, дудки, бубны,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Строим музыкальный лад.</a:t>
            </a:r>
          </a:p>
        </p:txBody>
      </p:sp>
      <p:pic>
        <p:nvPicPr>
          <p:cNvPr id="33795" name="Рисунок 13720" descr="IMG_20180809_1030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700213"/>
            <a:ext cx="3387725" cy="457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>
          <a:xfrm rot="19947844">
            <a:off x="-843804" y="1071681"/>
            <a:ext cx="8682080" cy="2373118"/>
          </a:xfrm>
        </p:spPr>
        <p:txBody>
          <a:bodyPr/>
          <a:lstStyle/>
          <a:p>
            <a:pPr eaLnBrk="1" hangingPunct="1"/>
            <a:r>
              <a:rPr lang="ru-RU" sz="8000" b="1" dirty="0" smtClean="0">
                <a:solidFill>
                  <a:srgbClr val="C00000"/>
                </a:solidFill>
                <a:latin typeface="Gabriola" pitchFamily="82" charset="0"/>
              </a:rPr>
              <a:t>Группа «Светлячок»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3" y="2781300"/>
            <a:ext cx="4175125" cy="3671888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/>
                </a:solidFill>
              </a:rPr>
              <a:t>Каждый день нас ожидает</a:t>
            </a:r>
            <a:endParaRPr lang="ru-RU" b="1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/>
                </a:solidFill>
              </a:rPr>
              <a:t>Здесь какой-нибудь сюрприз,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/>
                </a:solidFill>
              </a:rPr>
              <a:t>Группа всех теплом встречает –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/>
                </a:solidFill>
              </a:rPr>
              <a:t>У нашей группы есть девиз!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755650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C00000"/>
                </a:solidFill>
                <a:latin typeface="Gabriola" pitchFamily="82" charset="0"/>
              </a:rPr>
              <a:t>До скорой встречи!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84584" y="1628800"/>
            <a:ext cx="8229600" cy="4525963"/>
          </a:xfrm>
        </p:spPr>
        <p:txBody>
          <a:bodyPr rtlCol="0">
            <a:normAutofit lnSpcReduction="10000"/>
            <a:scene3d>
              <a:camera prst="isometricOffAxis1Right"/>
              <a:lightRig rig="threePt" dir="t"/>
            </a:scene3d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tx2"/>
                </a:solidFill>
              </a:rPr>
              <a:t>Детки в садике живут, </a:t>
            </a: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/>
                </a:solidFill>
              </a:rPr>
              <a:t>здесь </a:t>
            </a:r>
            <a:r>
              <a:rPr lang="ru-RU" b="1" dirty="0">
                <a:solidFill>
                  <a:schemeClr val="tx2"/>
                </a:solidFill>
              </a:rPr>
              <a:t>играют и поют, </a:t>
            </a: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/>
                </a:solidFill>
              </a:rPr>
              <a:t>Здесь </a:t>
            </a:r>
            <a:r>
              <a:rPr lang="ru-RU" b="1" dirty="0">
                <a:solidFill>
                  <a:schemeClr val="tx2"/>
                </a:solidFill>
              </a:rPr>
              <a:t>друзей себе находят, </a:t>
            </a: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/>
                </a:solidFill>
              </a:rPr>
              <a:t>на </a:t>
            </a:r>
            <a:r>
              <a:rPr lang="ru-RU" b="1" dirty="0">
                <a:solidFill>
                  <a:schemeClr val="tx2"/>
                </a:solidFill>
              </a:rPr>
              <a:t>прогулку с ними ходят. </a:t>
            </a: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/>
                </a:solidFill>
              </a:rPr>
              <a:t>Вместе </a:t>
            </a:r>
            <a:r>
              <a:rPr lang="ru-RU" b="1" dirty="0">
                <a:solidFill>
                  <a:schemeClr val="tx2"/>
                </a:solidFill>
              </a:rPr>
              <a:t>спорят и </a:t>
            </a:r>
            <a:r>
              <a:rPr lang="ru-RU" b="1" dirty="0" smtClean="0">
                <a:solidFill>
                  <a:schemeClr val="tx2"/>
                </a:solidFill>
              </a:rPr>
              <a:t>мечтают,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/>
                </a:solidFill>
              </a:rPr>
              <a:t>незаметно </a:t>
            </a:r>
            <a:r>
              <a:rPr lang="ru-RU" b="1" dirty="0">
                <a:solidFill>
                  <a:schemeClr val="tx2"/>
                </a:solidFill>
              </a:rPr>
              <a:t>подрастают. </a:t>
            </a: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/>
                </a:solidFill>
              </a:rPr>
              <a:t>Детский </a:t>
            </a:r>
            <a:r>
              <a:rPr lang="ru-RU" b="1" dirty="0">
                <a:solidFill>
                  <a:schemeClr val="tx2"/>
                </a:solidFill>
              </a:rPr>
              <a:t>сад — второй ваш дом, </a:t>
            </a: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/>
                </a:solidFill>
              </a:rPr>
              <a:t>как </a:t>
            </a:r>
            <a:r>
              <a:rPr lang="ru-RU" b="1" dirty="0">
                <a:solidFill>
                  <a:schemeClr val="tx2"/>
                </a:solidFill>
              </a:rPr>
              <a:t>тепло, уютно в нем!</a:t>
            </a:r>
          </a:p>
        </p:txBody>
      </p:sp>
      <p:pic>
        <p:nvPicPr>
          <p:cNvPr id="5122" name="Picture 2" descr="Смайлики - ФорексДеньги: Форекс форум для трейдеров Форум - ФорексДеньги:  Форекс форум для трейдер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012160" y="4211984"/>
            <a:ext cx="2594620" cy="2042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ctrTitle"/>
          </p:nvPr>
        </p:nvSpPr>
        <p:spPr>
          <a:xfrm>
            <a:off x="-1044575" y="2276475"/>
            <a:ext cx="6837363" cy="3959225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tx2"/>
                </a:solidFill>
                <a:latin typeface="Gabriola" pitchFamily="82" charset="0"/>
              </a:rPr>
              <a:t>Наш девиз:</a:t>
            </a:r>
            <a:r>
              <a:rPr lang="ru-RU" sz="3200" b="1" smtClean="0">
                <a:solidFill>
                  <a:srgbClr val="C00000"/>
                </a:solidFill>
                <a:latin typeface="Gabriola" pitchFamily="82" charset="0"/>
              </a:rPr>
              <a:t/>
            </a:r>
            <a:br>
              <a:rPr lang="ru-RU" sz="3200" b="1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200" b="1" smtClean="0">
                <a:solidFill>
                  <a:srgbClr val="C00000"/>
                </a:solidFill>
                <a:latin typeface="Gabriola" pitchFamily="82" charset="0"/>
              </a:rPr>
              <a:t>«Росток </a:t>
            </a:r>
            <a:br>
              <a:rPr lang="ru-RU" sz="3200" b="1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200" b="1" smtClean="0">
                <a:solidFill>
                  <a:srgbClr val="C00000"/>
                </a:solidFill>
                <a:latin typeface="Gabriola" pitchFamily="82" charset="0"/>
              </a:rPr>
              <a:t>                    доверенный </a:t>
            </a:r>
            <a:br>
              <a:rPr lang="ru-RU" sz="3200" b="1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200" b="1" smtClean="0">
                <a:solidFill>
                  <a:srgbClr val="C00000"/>
                </a:solidFill>
                <a:latin typeface="Gabriola" pitchFamily="82" charset="0"/>
              </a:rPr>
              <a:t>                               нам мамой, </a:t>
            </a:r>
            <a:br>
              <a:rPr lang="ru-RU" sz="3200" b="1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200" b="1" smtClean="0">
                <a:solidFill>
                  <a:srgbClr val="C00000"/>
                </a:solidFill>
                <a:latin typeface="Gabriola" pitchFamily="82" charset="0"/>
              </a:rPr>
              <a:t>                                         лелеем, </a:t>
            </a:r>
            <a:br>
              <a:rPr lang="ru-RU" sz="3200" b="1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200" b="1" smtClean="0">
                <a:solidFill>
                  <a:srgbClr val="C00000"/>
                </a:solidFill>
                <a:latin typeface="Gabriola" pitchFamily="82" charset="0"/>
              </a:rPr>
              <a:t>                                                            любим и растим»</a:t>
            </a:r>
            <a:br>
              <a:rPr lang="ru-RU" sz="3200" b="1" smtClean="0">
                <a:solidFill>
                  <a:srgbClr val="C00000"/>
                </a:solidFill>
                <a:latin typeface="Gabriola" pitchFamily="82" charset="0"/>
              </a:rPr>
            </a:br>
            <a:endParaRPr lang="ru-RU" sz="3200" b="1" smtClean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16386" name="AutoShape 2" descr="Наши групп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6391" name="Picture 7" descr="2022-03-21-18-13-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692150"/>
            <a:ext cx="4356100" cy="400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949325" y="115888"/>
            <a:ext cx="8229600" cy="1143000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C00000"/>
                </a:solidFill>
                <a:latin typeface="Gabriola" pitchFamily="82" charset="0"/>
              </a:rPr>
              <a:t>В группе вас встречают:</a:t>
            </a:r>
          </a:p>
        </p:txBody>
      </p:sp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266700" y="1492250"/>
            <a:ext cx="44100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chemeClr val="tx2"/>
                </a:solidFill>
                <a:latin typeface="Calibri" pitchFamily="34" charset="0"/>
              </a:rPr>
              <a:t>Воспитатель</a:t>
            </a:r>
          </a:p>
          <a:p>
            <a:pPr algn="ctr"/>
            <a:r>
              <a:rPr lang="ru-RU" sz="2000" b="1">
                <a:solidFill>
                  <a:schemeClr val="tx2"/>
                </a:solidFill>
                <a:latin typeface="Calibri" pitchFamily="34" charset="0"/>
              </a:rPr>
              <a:t>Соловьёва Юлия Владимировна</a:t>
            </a:r>
            <a:r>
              <a:rPr lang="ru-RU" sz="2400" b="1">
                <a:solidFill>
                  <a:schemeClr val="tx2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4710113" y="1557338"/>
            <a:ext cx="4433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chemeClr val="tx2"/>
                </a:solidFill>
                <a:latin typeface="Calibri" pitchFamily="34" charset="0"/>
              </a:rPr>
              <a:t>Воспитатель</a:t>
            </a:r>
          </a:p>
          <a:p>
            <a:pPr algn="ctr"/>
            <a:r>
              <a:rPr lang="ru-RU" sz="2000" b="1">
                <a:solidFill>
                  <a:schemeClr val="tx2"/>
                </a:solidFill>
                <a:latin typeface="Calibri" pitchFamily="34" charset="0"/>
              </a:rPr>
              <a:t>Федотова Наталья Вячеславовна</a:t>
            </a:r>
          </a:p>
        </p:txBody>
      </p: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3203575" y="2646363"/>
            <a:ext cx="3024188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latin typeface="Gabriola" pitchFamily="82" charset="0"/>
              </a:rPr>
              <a:t>Кого так любят «почемучки»</a:t>
            </a:r>
          </a:p>
          <a:p>
            <a:pPr algn="ctr"/>
            <a:r>
              <a:rPr lang="ru-RU" b="1">
                <a:solidFill>
                  <a:srgbClr val="C00000"/>
                </a:solidFill>
                <a:latin typeface="Gabriola" pitchFamily="82" charset="0"/>
              </a:rPr>
              <a:t>И уважают непоседы?</a:t>
            </a:r>
          </a:p>
          <a:p>
            <a:pPr algn="ctr"/>
            <a:r>
              <a:rPr lang="ru-RU" b="1">
                <a:solidFill>
                  <a:srgbClr val="C00000"/>
                </a:solidFill>
                <a:latin typeface="Gabriola" pitchFamily="82" charset="0"/>
              </a:rPr>
              <a:t>К кому детишки тянут ручки?</a:t>
            </a:r>
          </a:p>
          <a:p>
            <a:pPr algn="ctr"/>
            <a:r>
              <a:rPr lang="ru-RU" b="1">
                <a:solidFill>
                  <a:srgbClr val="C00000"/>
                </a:solidFill>
                <a:latin typeface="Gabriola" pitchFamily="82" charset="0"/>
              </a:rPr>
              <a:t>Кто знает детские секреты?</a:t>
            </a:r>
          </a:p>
          <a:p>
            <a:pPr algn="ctr"/>
            <a:r>
              <a:rPr lang="ru-RU" b="1">
                <a:solidFill>
                  <a:srgbClr val="C00000"/>
                </a:solidFill>
                <a:latin typeface="Gabriola" pitchFamily="82" charset="0"/>
              </a:rPr>
              <a:t>Ответ один – ходите в садик!</a:t>
            </a:r>
          </a:p>
          <a:p>
            <a:pPr algn="ctr"/>
            <a:r>
              <a:rPr lang="ru-RU" b="1">
                <a:solidFill>
                  <a:srgbClr val="C00000"/>
                </a:solidFill>
                <a:latin typeface="Gabriola" pitchFamily="82" charset="0"/>
              </a:rPr>
              <a:t>Народ там добрый и веселый.</a:t>
            </a:r>
          </a:p>
          <a:p>
            <a:pPr algn="ctr"/>
            <a:r>
              <a:rPr lang="ru-RU" b="1">
                <a:solidFill>
                  <a:srgbClr val="C00000"/>
                </a:solidFill>
                <a:latin typeface="Gabriola" pitchFamily="82" charset="0"/>
              </a:rPr>
              <a:t>Все дети знают: воспитатель –</a:t>
            </a:r>
          </a:p>
          <a:p>
            <a:pPr algn="ctr"/>
            <a:r>
              <a:rPr lang="ru-RU" b="1">
                <a:solidFill>
                  <a:srgbClr val="C00000"/>
                </a:solidFill>
                <a:latin typeface="Gabriola" pitchFamily="82" charset="0"/>
              </a:rPr>
              <a:t>Лучшее, что есть до школы!</a:t>
            </a:r>
          </a:p>
        </p:txBody>
      </p:sp>
      <p:pic>
        <p:nvPicPr>
          <p:cNvPr id="17413" name="Picture 8" descr="фото 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997200"/>
            <a:ext cx="2735263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6488" y="2997200"/>
            <a:ext cx="2297112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3"/>
          <p:cNvSpPr txBox="1">
            <a:spLocks noChangeArrowheads="1"/>
          </p:cNvSpPr>
          <p:nvPr/>
        </p:nvSpPr>
        <p:spPr bwMode="auto">
          <a:xfrm>
            <a:off x="2247900" y="1557338"/>
            <a:ext cx="50069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chemeClr val="tx2"/>
                </a:solidFill>
                <a:latin typeface="Calibri" pitchFamily="34" charset="0"/>
              </a:rPr>
              <a:t>Младший воспитатель</a:t>
            </a:r>
          </a:p>
          <a:p>
            <a:pPr algn="ctr"/>
            <a:r>
              <a:rPr lang="ru-RU" sz="2400" b="1">
                <a:solidFill>
                  <a:schemeClr val="tx2"/>
                </a:solidFill>
                <a:latin typeface="Calibri" pitchFamily="34" charset="0"/>
              </a:rPr>
              <a:t>Морозова Вера Александровна </a:t>
            </a:r>
          </a:p>
        </p:txBody>
      </p:sp>
      <p:pic>
        <p:nvPicPr>
          <p:cNvPr id="18435" name="Picture 3" descr="IMG_20220321_150058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2636838"/>
            <a:ext cx="2871788" cy="3097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395288" y="1628775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C00000"/>
                </a:solidFill>
                <a:latin typeface="Gabriola" pitchFamily="82" charset="0"/>
              </a:rPr>
              <a:t>В группе нашей очень интересно!</a:t>
            </a:r>
            <a:br>
              <a:rPr lang="ru-RU" sz="3600" b="1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600" b="1" smtClean="0">
                <a:solidFill>
                  <a:srgbClr val="C00000"/>
                </a:solidFill>
                <a:latin typeface="Gabriola" pitchFamily="82" charset="0"/>
              </a:rPr>
              <a:t>Хотим мы провести для Вас экскурсию все вместе!</a:t>
            </a:r>
            <a:br>
              <a:rPr lang="ru-RU" sz="3600" b="1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600" b="1" smtClean="0">
                <a:solidFill>
                  <a:srgbClr val="C00000"/>
                </a:solidFill>
                <a:latin typeface="Gabriola" pitchFamily="82" charset="0"/>
              </a:rPr>
              <a:t>Мы двери в сказку открываем,</a:t>
            </a:r>
            <a:br>
              <a:rPr lang="ru-RU" sz="3600" b="1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600" b="1" smtClean="0">
                <a:solidFill>
                  <a:srgbClr val="C00000"/>
                </a:solidFill>
                <a:latin typeface="Gabriola" pitchFamily="82" charset="0"/>
              </a:rPr>
              <a:t>И в нашу группу приглашаем!</a:t>
            </a:r>
          </a:p>
        </p:txBody>
      </p:sp>
      <p:pic>
        <p:nvPicPr>
          <p:cNvPr id="4098" name="Picture 2" descr="Приглашаем на фестиваль | Кизильский Вестни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63688" y="3433800"/>
            <a:ext cx="5421263" cy="2891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C00000"/>
                </a:solidFill>
                <a:latin typeface="Gabriola" pitchFamily="82" charset="0"/>
              </a:rPr>
              <a:t>Раздевальная комната</a:t>
            </a:r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4787900" y="1412875"/>
            <a:ext cx="4021138" cy="29511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В раздевалке шкафчики для девочек и мальчиков.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Картинки здесь мы разместили, чтобы детки не забыли,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И не путали пальтишки Ромы, Саши и Аришки.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079625"/>
            <a:ext cx="3744913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 smtClean="0">
                <a:solidFill>
                  <a:srgbClr val="C00000"/>
                </a:solidFill>
                <a:latin typeface="Gabriola" pitchFamily="82" charset="0"/>
              </a:rPr>
              <a:t>Групповая комната</a:t>
            </a:r>
          </a:p>
        </p:txBody>
      </p:sp>
      <p:sp>
        <p:nvSpPr>
          <p:cNvPr id="21506" name="Объект 3"/>
          <p:cNvSpPr>
            <a:spLocks noGrp="1"/>
          </p:cNvSpPr>
          <p:nvPr>
            <p:ph idx="1"/>
          </p:nvPr>
        </p:nvSpPr>
        <p:spPr>
          <a:xfrm>
            <a:off x="4356100" y="1412875"/>
            <a:ext cx="4618038" cy="125253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С вами в группу мы попали,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Вы такого не видали…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420938"/>
            <a:ext cx="3889375" cy="291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 smtClean="0">
                <a:solidFill>
                  <a:srgbClr val="C00000"/>
                </a:solidFill>
                <a:latin typeface="Gabriola" pitchFamily="82" charset="0"/>
              </a:rPr>
              <a:t>Учебная зона</a:t>
            </a: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4359275" y="1412875"/>
            <a:ext cx="4752975" cy="93662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Пришло время нам учиться,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Заниматься и трудиться,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Будем книги мы читать,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Ум и разум набирать.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060575"/>
            <a:ext cx="3959225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576</Words>
  <Application>Microsoft Office PowerPoint</Application>
  <PresentationFormat>Экран (4:3)</PresentationFormat>
  <Paragraphs>123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МДОУ «Детский сад № 42», корпус 2 г. Ярославль, ул. Пирогова, д. 27</vt:lpstr>
      <vt:lpstr>Группа «Светлячок»</vt:lpstr>
      <vt:lpstr>Наш девиз: «Росток                      доверенный                                 нам мамой,                                           лелеем,                                                              любим и растим» </vt:lpstr>
      <vt:lpstr>В группе вас встречают:</vt:lpstr>
      <vt:lpstr>Слайд 5</vt:lpstr>
      <vt:lpstr>В группе нашей очень интересно! Хотим мы провести для Вас экскурсию все вместе! Мы двери в сказку открываем, И в нашу группу приглашаем!</vt:lpstr>
      <vt:lpstr>Раздевальная комната</vt:lpstr>
      <vt:lpstr>Групповая комната</vt:lpstr>
      <vt:lpstr>Учебная зона</vt:lpstr>
      <vt:lpstr>Игровая зона</vt:lpstr>
      <vt:lpstr>Игровая зона</vt:lpstr>
      <vt:lpstr>Игровая зона</vt:lpstr>
      <vt:lpstr>Игровая зона</vt:lpstr>
      <vt:lpstr>Спортивный уголок</vt:lpstr>
      <vt:lpstr>Уголок рисования</vt:lpstr>
      <vt:lpstr>Уголок настольных игр</vt:lpstr>
      <vt:lpstr>Книжный уголок</vt:lpstr>
      <vt:lpstr>Театральный уголок</vt:lpstr>
      <vt:lpstr>Музыкальный уголок</vt:lpstr>
      <vt:lpstr>До скорой встречи!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26</cp:revision>
  <dcterms:created xsi:type="dcterms:W3CDTF">2013-01-06T18:32:13Z</dcterms:created>
  <dcterms:modified xsi:type="dcterms:W3CDTF">2022-03-28T11:37:24Z</dcterms:modified>
</cp:coreProperties>
</file>