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9" r:id="rId2"/>
    <p:sldId id="312" r:id="rId3"/>
    <p:sldId id="294" r:id="rId4"/>
    <p:sldId id="313" r:id="rId5"/>
    <p:sldId id="281" r:id="rId6"/>
    <p:sldId id="310" r:id="rId7"/>
    <p:sldId id="314" r:id="rId8"/>
    <p:sldId id="296" r:id="rId9"/>
    <p:sldId id="298" r:id="rId10"/>
    <p:sldId id="316" r:id="rId11"/>
    <p:sldId id="326" r:id="rId12"/>
    <p:sldId id="327" r:id="rId13"/>
    <p:sldId id="271" r:id="rId14"/>
    <p:sldId id="335" r:id="rId15"/>
    <p:sldId id="328" r:id="rId16"/>
    <p:sldId id="334" r:id="rId17"/>
    <p:sldId id="317" r:id="rId18"/>
    <p:sldId id="322" r:id="rId19"/>
    <p:sldId id="323" r:id="rId20"/>
    <p:sldId id="324" r:id="rId21"/>
    <p:sldId id="325" r:id="rId22"/>
    <p:sldId id="336" r:id="rId23"/>
    <p:sldId id="318" r:id="rId24"/>
    <p:sldId id="319" r:id="rId25"/>
    <p:sldId id="320" r:id="rId26"/>
    <p:sldId id="337" r:id="rId27"/>
    <p:sldId id="31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07D7"/>
    <a:srgbClr val="00CC00"/>
    <a:srgbClr val="00FF00"/>
    <a:srgbClr val="D30B3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6433" autoAdjust="0"/>
  </p:normalViewPr>
  <p:slideViewPr>
    <p:cSldViewPr>
      <p:cViewPr varScale="1">
        <p:scale>
          <a:sx n="70" d="100"/>
          <a:sy n="70" d="100"/>
        </p:scale>
        <p:origin x="-137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F8660E-67D6-4414-9888-EA6EC908B8F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E4BE05-929C-4330-A1A4-1779A7A1BC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806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BE05-929C-4330-A1A4-1779A7A1BC98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846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BE05-929C-4330-A1A4-1779A7A1BC98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2455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E4BE05-929C-4330-A1A4-1779A7A1BC98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20863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64;&#1091;&#1084;%20&#1074;&#1086;&#1083;&#1085;.mp3" TargetMode="Externa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56;&#1077;&#1083;&#1072;&#1082;&#1089;&#1072;&#1094;&#1080;&#1103;%20&#1042;&#1086;&#1083;&#1096;&#1077;&#1073;&#1085;&#1099;&#1081;%20&#1089;&#1086;&#1085;.mp3" TargetMode="Externa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42;&#1072;&#1083;&#1100;&#1089;%20&#1094;&#1074;&#1077;&#1090;&#1086;&#1074;%20&#1063;&#1072;&#1081;&#1082;&#1086;&#1074;&#1089;&#1082;&#1080;&#1081;%20&#1065;&#1077;&#1083;&#1082;&#1083;&#1091;&#1085;&#1095;&#1080;&#1082;%20%20.mp3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55;&#1086;&#1083;&#1105;&#1090;%20&#1085;&#1072;%20&#1082;&#1086;&#1074;&#1088;&#1077;%20&#1089;&#1072;&#1084;&#1086;&#1083;&#1105;&#1090;&#1077;.mp3" TargetMode="Externa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2;&#1091;&#1079;&#1099;&#1082;&#1072;%20&#1082;%20&#1087;&#1088;&#1077;&#1079;&#1077;&#1085;&#1090;&#1072;&#1094;&#1080;&#1080;%20&#1052;&#1059;&#1047;&#1067;&#1050;&#1040;&#1051;&#1068;&#1053;&#1040;&#1071;%20&#1043;&#1054;&#1057;&#1058;&#1048;&#1053;&#1040;&#1071;\&#1042;&#1072;&#1083;&#1100;&#1089;%20&#1073;&#1072;&#1083;&#1077;&#1090;%20&#1057;&#1087;&#1103;&#1097;&#1072;&#1103;%20&#1082;&#1088;&#1072;&#1089;&#1072;&#1074;&#1080;&#1094;&#1072;.mp3" TargetMode="Externa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3499" y="-310408"/>
            <a:ext cx="9235361" cy="7578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5" y="-27152"/>
            <a:ext cx="8908623" cy="1439928"/>
          </a:xfrm>
        </p:spPr>
        <p:txBody>
          <a:bodyPr>
            <a:normAutofit/>
          </a:bodyPr>
          <a:lstStyle/>
          <a:p>
            <a:r>
              <a:rPr lang="ru-RU" sz="2200" b="1" dirty="0" smtClean="0"/>
              <a:t>МДОУ «Детский сад № 42»</a:t>
            </a: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>Музыкальная гостиная </a:t>
            </a:r>
            <a:br>
              <a:rPr lang="ru-RU" sz="2700" b="1" dirty="0" smtClean="0"/>
            </a:br>
            <a:r>
              <a:rPr lang="ru-RU" sz="2400" b="1" dirty="0"/>
              <a:t>Д</a:t>
            </a:r>
            <a:r>
              <a:rPr lang="ru-RU" sz="2400" b="1" dirty="0" smtClean="0"/>
              <a:t>ля родителей  детей 6-7 лет.</a:t>
            </a:r>
            <a:endParaRPr lang="ru-RU" sz="24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495" y="1628800"/>
            <a:ext cx="9096367" cy="5638872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  <a:buNone/>
            </a:pP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Значение 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музыки для 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укрепления 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здоровья 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дошкольника </a:t>
            </a:r>
            <a:r>
              <a:rPr lang="ru-RU" sz="3600" b="1" dirty="0">
                <a:solidFill>
                  <a:srgbClr val="0000FF"/>
                </a:solidFill>
                <a:latin typeface="+mj-lt"/>
              </a:rPr>
              <a:t>в семье</a:t>
            </a:r>
            <a:r>
              <a:rPr lang="ru-RU" sz="3600" b="1" dirty="0" smtClean="0">
                <a:solidFill>
                  <a:srgbClr val="0000FF"/>
                </a:solidFill>
                <a:latin typeface="+mj-lt"/>
              </a:rPr>
              <a:t>»</a:t>
            </a:r>
          </a:p>
          <a:p>
            <a:pPr algn="ctr">
              <a:lnSpc>
                <a:spcPct val="120000"/>
              </a:lnSpc>
              <a:buNone/>
            </a:pPr>
            <a:endParaRPr lang="ru-RU" sz="3600" dirty="0" smtClean="0">
              <a:solidFill>
                <a:srgbClr val="0000FF"/>
              </a:solidFill>
            </a:endParaRPr>
          </a:p>
          <a:p>
            <a:pPr algn="r">
              <a:buNone/>
            </a:pPr>
            <a:r>
              <a:rPr lang="ru-RU" sz="2800" b="1" dirty="0" smtClean="0">
                <a:latin typeface="+mj-lt"/>
              </a:rPr>
              <a:t>	     		       Подготовила: музыкальный руководитель Гусева М.А.</a:t>
            </a:r>
            <a:endParaRPr lang="ru-RU" sz="2800" dirty="0" smtClean="0"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latin typeface="+mj-lt"/>
              </a:rPr>
              <a:t>						г. Ярославль</a:t>
            </a:r>
          </a:p>
          <a:p>
            <a:pPr algn="ctr">
              <a:buNone/>
            </a:pPr>
            <a:r>
              <a:rPr lang="ru-RU" sz="2800" b="1" dirty="0" smtClean="0">
                <a:latin typeface="+mj-lt"/>
              </a:rPr>
              <a:t>                                                             20.04. </a:t>
            </a:r>
            <a:r>
              <a:rPr lang="ru-RU" sz="2800" b="1" smtClean="0">
                <a:latin typeface="+mj-lt"/>
              </a:rPr>
              <a:t>2021</a:t>
            </a:r>
            <a:endParaRPr lang="ru-RU" sz="2800" b="1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016" r="6098" b="8034"/>
          <a:stretch/>
        </p:blipFill>
        <p:spPr>
          <a:xfrm>
            <a:off x="72615" y="3645024"/>
            <a:ext cx="3807299" cy="315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4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10" y="0"/>
            <a:ext cx="9144000" cy="6845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424936" cy="619268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007D7"/>
                </a:solidFill>
              </a:rPr>
              <a:t> </a:t>
            </a:r>
            <a: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</a:br>
            <a:endParaRPr lang="ru-RU" sz="3200" dirty="0">
              <a:solidFill>
                <a:schemeClr val="tx2"/>
              </a:solidFill>
              <a:latin typeface="Arial Black" pitchFamily="34" charset="0"/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62" y="12578"/>
            <a:ext cx="5301695" cy="684542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endParaRPr lang="ru-RU" sz="2800" b="1" dirty="0" smtClean="0">
              <a:solidFill>
                <a:srgbClr val="2007D7"/>
              </a:solidFill>
              <a:latin typeface="+mj-lt"/>
            </a:endParaRPr>
          </a:p>
          <a:p>
            <a:pPr algn="ctr">
              <a:buNone/>
            </a:pPr>
            <a:r>
              <a:rPr lang="ru-RU" sz="2800" b="1" dirty="0" smtClean="0">
                <a:solidFill>
                  <a:srgbClr val="2007D7"/>
                </a:solidFill>
                <a:latin typeface="+mj-lt"/>
              </a:rPr>
              <a:t>Роль пения для здоровья детей</a:t>
            </a:r>
          </a:p>
          <a:p>
            <a:pPr algn="ctr">
              <a:buNone/>
            </a:pPr>
            <a:r>
              <a:rPr lang="ru-RU" sz="2600" b="1" dirty="0"/>
              <a:t>Пение положительно влияет на здоровье и развитие ребенка: активизирует умственные способности, развивает эстетическое и нравственное представление, слух, память, речь, чувство ритма, внимание, мышление, укрепляет лёгкие и весь дыхательный аппарат. При соблюдении гигиенических условий, то есть при пении в проветренном и чистом помещении - развиваются и укрепляются лёгких и голосовой аппарат</a:t>
            </a:r>
            <a:endParaRPr lang="ru-RU" sz="2600" b="1" dirty="0" smtClean="0">
              <a:solidFill>
                <a:srgbClr val="2007D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23" y="620688"/>
            <a:ext cx="3381242" cy="25609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223" y="3791666"/>
            <a:ext cx="3518777" cy="23736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845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/>
          <p:cNvSpPr>
            <a:spLocks noGrp="1"/>
          </p:cNvSpPr>
          <p:nvPr>
            <p:ph type="title"/>
          </p:nvPr>
        </p:nvSpPr>
        <p:spPr>
          <a:xfrm>
            <a:off x="539750" y="332656"/>
            <a:ext cx="8229600" cy="63413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Кто много поет, того хворь не берет!"</a:t>
            </a:r>
            <a:endParaRPr lang="ru-RU" sz="3200" b="1" dirty="0" smtClean="0">
              <a:solidFill>
                <a:schemeClr val="accent2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>
          <a:xfrm>
            <a:off x="4071934" y="908720"/>
            <a:ext cx="4857784" cy="5663552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  <a:defRPr/>
            </a:pPr>
            <a:r>
              <a:rPr lang="ru-RU" sz="2200" b="1" dirty="0" smtClean="0">
                <a:latin typeface="+mj-lt"/>
              </a:rPr>
              <a:t>Звук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 «А-А-А» </a:t>
            </a:r>
            <a:r>
              <a:rPr lang="ru-RU" sz="2200" b="1" dirty="0" smtClean="0">
                <a:latin typeface="+mj-lt"/>
              </a:rPr>
              <a:t>— стимулирует работу легких, трахеи, гортани, </a:t>
            </a:r>
            <a:r>
              <a:rPr lang="ru-RU" sz="2200" b="1" dirty="0" err="1" smtClean="0">
                <a:latin typeface="+mj-lt"/>
              </a:rPr>
              <a:t>оздоравливает</a:t>
            </a:r>
            <a:r>
              <a:rPr lang="ru-RU" sz="2200" b="1" dirty="0" smtClean="0">
                <a:latin typeface="+mj-lt"/>
              </a:rPr>
              <a:t> руки и ноги.</a:t>
            </a:r>
            <a:br>
              <a:rPr lang="ru-RU" sz="2200" b="1" dirty="0" smtClean="0">
                <a:latin typeface="+mj-lt"/>
              </a:rPr>
            </a:br>
            <a:r>
              <a:rPr lang="ru-RU" sz="2200" b="1" dirty="0" smtClean="0">
                <a:latin typeface="+mj-lt"/>
              </a:rPr>
              <a:t>Звук 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«И-И-И» </a:t>
            </a:r>
            <a:r>
              <a:rPr lang="ru-RU" sz="2200" b="1" dirty="0" smtClean="0">
                <a:latin typeface="+mj-lt"/>
              </a:rPr>
              <a:t>— активизирует деятельность щитовидной железы, полезен при заболеваниях ангиной, улучшает зрение и слух.</a:t>
            </a:r>
            <a:br>
              <a:rPr lang="ru-RU" sz="2200" b="1" dirty="0" smtClean="0">
                <a:latin typeface="+mj-lt"/>
              </a:rPr>
            </a:br>
            <a:r>
              <a:rPr lang="ru-RU" sz="2200" b="1" dirty="0" smtClean="0">
                <a:latin typeface="+mj-lt"/>
              </a:rPr>
              <a:t>Звук 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«У-У-У» </a:t>
            </a:r>
            <a:r>
              <a:rPr lang="ru-RU" sz="2200" b="1" dirty="0" smtClean="0">
                <a:latin typeface="+mj-lt"/>
              </a:rPr>
              <a:t>— усиливает функцию дыхательных центров мозга и центра речи, устраняет мышечную слабость, вялость, заболевания органов слуха,</a:t>
            </a:r>
            <a:br>
              <a:rPr lang="ru-RU" sz="2200" b="1" dirty="0" smtClean="0">
                <a:latin typeface="+mj-lt"/>
              </a:rPr>
            </a:br>
            <a:r>
              <a:rPr lang="ru-RU" sz="2200" b="1" dirty="0" smtClean="0">
                <a:latin typeface="+mj-lt"/>
              </a:rPr>
              <a:t>Звук </a:t>
            </a:r>
            <a:r>
              <a:rPr lang="ru-RU" sz="2200" b="1" dirty="0" smtClean="0">
                <a:solidFill>
                  <a:srgbClr val="2007D7"/>
                </a:solidFill>
                <a:latin typeface="+mj-lt"/>
              </a:rPr>
              <a:t>«М-М-М» </a:t>
            </a:r>
            <a:r>
              <a:rPr lang="ru-RU" sz="2200" b="1" dirty="0" smtClean="0">
                <a:latin typeface="+mj-lt"/>
              </a:rPr>
              <a:t>— с закрытым ртом снимает психическую утомляемость, улучшает память и сообразительность.</a:t>
            </a:r>
          </a:p>
          <a:p>
            <a:pPr>
              <a:buFont typeface="Wingdings" pitchFamily="2" charset="2"/>
              <a:buChar char="§"/>
              <a:defRPr/>
            </a:pPr>
            <a:endParaRPr lang="ru-RU" sz="2000" dirty="0" smtClean="0"/>
          </a:p>
        </p:txBody>
      </p:sp>
      <p:pic>
        <p:nvPicPr>
          <p:cNvPr id="4" name="Содержимое 13" descr="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44399" y="1285860"/>
            <a:ext cx="3756097" cy="4572032"/>
          </a:xfrm>
          <a:prstGeom prst="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4282" y="285728"/>
            <a:ext cx="8643998" cy="983032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D30B36"/>
                </a:solidFill>
              </a:rPr>
              <a:t>Музыкальное движение - интересная и эффективная  форма музыкально – оздоровительной деятельности</a:t>
            </a:r>
            <a:r>
              <a:rPr lang="ru-RU" sz="2800" dirty="0" smtClean="0">
                <a:solidFill>
                  <a:srgbClr val="D30B36"/>
                </a:solidFill>
              </a:rPr>
              <a:t>.</a:t>
            </a:r>
            <a:endParaRPr lang="ru-RU" sz="2800" b="1" dirty="0" smtClean="0">
              <a:solidFill>
                <a:srgbClr val="D30B36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43372" y="1268413"/>
            <a:ext cx="4533084" cy="5400675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defRPr/>
            </a:pPr>
            <a:r>
              <a:rPr lang="ru-RU" sz="2400" dirty="0" smtClean="0"/>
              <a:t>Предложите детям потанцевать и сами примите в этом участие. Вы можете включить звучание  оркестра народных инструментов с записями старинных танцев (менуэт, гавот, краковяк, мазурка) и энергичных современных танцев. В это время и сами отдохнете и сбросите накопившуюся усталость. Танцевать с детьми нужно как можно чаще, но не подолгу, внимательно следя за физическим и психическим состоянием ребенка</a:t>
            </a:r>
            <a:r>
              <a:rPr lang="ru-RU" sz="2000" dirty="0" smtClean="0"/>
              <a:t>.</a:t>
            </a:r>
          </a:p>
          <a:p>
            <a:pPr marL="0" indent="0" algn="just" eaLnBrk="1" hangingPunct="1">
              <a:lnSpc>
                <a:spcPct val="80000"/>
              </a:lnSpc>
              <a:defRPr/>
            </a:pPr>
            <a:endParaRPr lang="ru-RU" sz="2000" dirty="0" smtClean="0"/>
          </a:p>
        </p:txBody>
      </p:sp>
      <p:pic>
        <p:nvPicPr>
          <p:cNvPr id="4" name="Рисунок 3" descr="E:\Для МУЗЫКАЛЬНОЙ  ГОСТИННОЙ\hello_html_62c60ce2.jpg"/>
          <p:cNvPicPr/>
          <p:nvPr/>
        </p:nvPicPr>
        <p:blipFill>
          <a:blip r:embed="rId2"/>
          <a:srcRect r="53724"/>
          <a:stretch>
            <a:fillRect/>
          </a:stretch>
        </p:blipFill>
        <p:spPr bwMode="auto">
          <a:xfrm>
            <a:off x="214282" y="1285836"/>
            <a:ext cx="3786214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11560" y="0"/>
            <a:ext cx="70322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007D7"/>
                </a:solidFill>
              </a:rPr>
              <a:t>Влияние музыкальных инструментов на организм человека.</a:t>
            </a:r>
            <a:endParaRPr lang="ru-RU" sz="2800" dirty="0">
              <a:solidFill>
                <a:srgbClr val="2007D7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698561"/>
            <a:ext cx="508777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Духовые инструменты  </a:t>
            </a:r>
            <a:r>
              <a:rPr lang="ru-RU" sz="2400" b="1" dirty="0" smtClean="0"/>
              <a:t>развивают эмоциональную сферу.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 Ударные -  </a:t>
            </a:r>
            <a:r>
              <a:rPr lang="ru-RU" sz="2400" b="1" dirty="0" smtClean="0"/>
              <a:t>придают силу, дают ощущение устойчивости, уверенности.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 Фортепьяно </a:t>
            </a:r>
            <a:r>
              <a:rPr lang="ru-RU" sz="2400" b="1" dirty="0" smtClean="0"/>
              <a:t>развивает интеллектуальные способности.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2007D7"/>
                </a:solidFill>
              </a:rPr>
              <a:t>Струнные </a:t>
            </a:r>
            <a:r>
              <a:rPr lang="ru-RU" sz="2400" b="1" dirty="0" smtClean="0"/>
              <a:t>-  развивают чувства сострадания, воздействуют на сердце.</a:t>
            </a:r>
          </a:p>
          <a:p>
            <a:pPr>
              <a:buNone/>
            </a:pPr>
            <a:r>
              <a:rPr lang="ru-RU" sz="2400" b="1" dirty="0" smtClean="0"/>
              <a:t> </a:t>
            </a:r>
            <a:r>
              <a:rPr lang="ru-RU" sz="2400" b="1" dirty="0" smtClean="0">
                <a:solidFill>
                  <a:srgbClr val="2007D7"/>
                </a:solidFill>
              </a:rPr>
              <a:t>Вокальная музыка  </a:t>
            </a:r>
            <a:r>
              <a:rPr lang="ru-RU" sz="2400" b="1" dirty="0" smtClean="0"/>
              <a:t>влияет на весь организм, особенно на горло.</a:t>
            </a:r>
            <a:endParaRPr lang="ru-RU" sz="2400" b="1" dirty="0"/>
          </a:p>
        </p:txBody>
      </p:sp>
      <p:pic>
        <p:nvPicPr>
          <p:cNvPr id="9" name="Рисунок 8" descr="C:\Users\860250\Desktop\img13.jpg"/>
          <p:cNvPicPr/>
          <p:nvPr/>
        </p:nvPicPr>
        <p:blipFill>
          <a:blip r:embed="rId3"/>
          <a:srcRect l="4295" t="54977" r="58171" b="10567"/>
          <a:stretch>
            <a:fillRect/>
          </a:stretch>
        </p:blipFill>
        <p:spPr bwMode="auto">
          <a:xfrm>
            <a:off x="285720" y="1643050"/>
            <a:ext cx="3052542" cy="243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860250\Desktop\img13.jpg"/>
          <p:cNvPicPr/>
          <p:nvPr/>
        </p:nvPicPr>
        <p:blipFill>
          <a:blip r:embed="rId3"/>
          <a:srcRect l="41255" t="54977" r="12258" b="10567"/>
          <a:stretch>
            <a:fillRect/>
          </a:stretch>
        </p:blipFill>
        <p:spPr bwMode="auto">
          <a:xfrm>
            <a:off x="295322" y="4378973"/>
            <a:ext cx="3052542" cy="209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0"/>
            <a:ext cx="7499176" cy="6878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828680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                                </a:t>
            </a:r>
            <a:r>
              <a:rPr lang="ru-RU" sz="3200" b="1" dirty="0" smtClean="0">
                <a:solidFill>
                  <a:srgbClr val="C00000"/>
                </a:solidFill>
              </a:rPr>
              <a:t>  </a:t>
            </a:r>
            <a:r>
              <a:rPr lang="ru-RU" sz="3200" b="1" dirty="0" smtClean="0">
                <a:solidFill>
                  <a:srgbClr val="2007D7"/>
                </a:solidFill>
              </a:rPr>
              <a:t>Как звуки вокруг нас влияют на    				здоровье детей</a:t>
            </a:r>
            <a:r>
              <a:rPr lang="ru-RU" sz="3200" dirty="0" smtClean="0">
                <a:solidFill>
                  <a:srgbClr val="2007D7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54583" y="1600200"/>
            <a:ext cx="53894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Обратите внимание детей на звуки  живой  природы: журчанье ручья, скрип снега, шелест листьев, пение птиц - них радость и здоровье наших детей и постарайтесь оградить от раздражающих жизненных шумов и  потока музыки, культивируемой СМИ. Ее сверхбыстрые или тяжелые ритмы, сверхвысокие и сверхнизкие частоты, невыносимая громкость, низкое качество не могут оказать благотворного влияния на здоровье ребенка. </a:t>
            </a:r>
            <a:endParaRPr lang="ru-RU" sz="2400" dirty="0"/>
          </a:p>
        </p:txBody>
      </p:sp>
      <p:pic>
        <p:nvPicPr>
          <p:cNvPr id="8" name="Рисунок 7" descr="C:\Users\860250\Desktop\img8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84189"/>
            <a:ext cx="375458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892380" cy="9286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Музыка для детей в течение дня.</a:t>
            </a:r>
            <a:endParaRPr lang="ru-RU" sz="3200" b="1" dirty="0">
              <a:latin typeface="Arial Black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6937" y="3090862"/>
            <a:ext cx="466725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243262"/>
            <a:ext cx="6629429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57158" y="1214422"/>
            <a:ext cx="85725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i="1" dirty="0" smtClean="0">
                <a:solidFill>
                  <a:srgbClr val="FF0000"/>
                </a:solidFill>
              </a:rPr>
              <a:t>Для утреннего времени можно </a:t>
            </a:r>
            <a:r>
              <a:rPr lang="ru-RU" sz="3200" b="1" dirty="0" smtClean="0">
                <a:solidFill>
                  <a:srgbClr val="FF0000"/>
                </a:solidFill>
              </a:rPr>
              <a:t>использовать мажорную классическую музыку, добрые песни с хорошим текстом. </a:t>
            </a:r>
          </a:p>
          <a:p>
            <a:pPr>
              <a:buNone/>
            </a:pPr>
            <a:r>
              <a:rPr lang="ru-RU" sz="3200" b="1" i="1" dirty="0" smtClean="0"/>
              <a:t> </a:t>
            </a:r>
            <a:r>
              <a:rPr lang="ru-RU" sz="3200" b="1" dirty="0" smtClean="0"/>
              <a:t>Для приятного дневного отдыха или сна</a:t>
            </a:r>
            <a:r>
              <a:rPr lang="ru-RU" sz="3200" b="1" i="1" dirty="0" smtClean="0"/>
              <a:t> </a:t>
            </a:r>
            <a:r>
              <a:rPr lang="ru-RU" sz="3200" b="1" dirty="0" smtClean="0"/>
              <a:t>(расслабления после школьных уроков) можно воспользоваться классической и современной </a:t>
            </a:r>
            <a:r>
              <a:rPr lang="ru-RU" sz="3200" b="1" dirty="0" err="1" smtClean="0"/>
              <a:t>релаксирующей</a:t>
            </a:r>
            <a:r>
              <a:rPr lang="ru-RU" sz="3200" b="1" dirty="0" smtClean="0"/>
              <a:t> музыкой, наполненной звуками природы.</a:t>
            </a:r>
          </a:p>
          <a:p>
            <a:pPr>
              <a:buNone/>
            </a:pPr>
            <a:r>
              <a:rPr lang="ru-RU" sz="3200" b="1" i="1" dirty="0" smtClean="0">
                <a:solidFill>
                  <a:srgbClr val="2007D7"/>
                </a:solidFill>
              </a:rPr>
              <a:t>    Для вечернего времени (перед сном) </a:t>
            </a:r>
            <a:r>
              <a:rPr lang="ru-RU" sz="3200" b="1" dirty="0" smtClean="0">
                <a:solidFill>
                  <a:srgbClr val="2007D7"/>
                </a:solidFill>
              </a:rPr>
              <a:t>можно использовать тихую, нежную, легкую музыку.</a:t>
            </a:r>
            <a:endParaRPr lang="ru-RU" sz="3200" b="1" dirty="0">
              <a:solidFill>
                <a:srgbClr val="2007D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9046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Музыкотерапия и дыхательное упражнение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3100" b="1" u="sng" dirty="0" smtClean="0">
                <a:solidFill>
                  <a:schemeClr val="tx2">
                    <a:lumMod val="75000"/>
                  </a:schemeClr>
                </a:solidFill>
              </a:rPr>
              <a:t> «Шум моря»</a:t>
            </a:r>
            <a: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1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2700" b="1" dirty="0" smtClean="0"/>
              <a:t>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</a:t>
            </a:r>
            <a:br>
              <a:rPr lang="ru-RU" sz="2700" b="1" dirty="0" smtClean="0"/>
            </a:br>
            <a:r>
              <a:rPr lang="ru-RU" sz="2700" b="1" dirty="0" smtClean="0"/>
              <a:t>Выдыхать долго, втягивая живот, чтоб вышел весь воздух. Мягко опустить руки и снова вдохнуть.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 descr="C:\Users\Эдмон Дантес\Desktop\babc38cf2c44b8014c5f48215fac6c80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3464"/>
          <a:stretch>
            <a:fillRect/>
          </a:stretch>
        </p:blipFill>
        <p:spPr bwMode="auto">
          <a:xfrm>
            <a:off x="0" y="4005064"/>
            <a:ext cx="9144000" cy="2852936"/>
          </a:xfrm>
          <a:prstGeom prst="rect">
            <a:avLst/>
          </a:prstGeom>
          <a:noFill/>
        </p:spPr>
      </p:pic>
      <p:pic>
        <p:nvPicPr>
          <p:cNvPr id="6" name="Шум вол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85720" y="407194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2793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287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Дыхательное упражнение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«Одуванчик»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4257676" cy="4209331"/>
          </a:xfrm>
        </p:spPr>
        <p:txBody>
          <a:bodyPr/>
          <a:lstStyle/>
          <a:p>
            <a:r>
              <a:rPr lang="ru-RU" b="1" dirty="0" smtClean="0"/>
              <a:t>Вдох через нос – лёгкий, бесшумный, выдох – через рот, со звуком восхищения «ах!».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42742"/>
          <a:stretch>
            <a:fillRect/>
          </a:stretch>
        </p:blipFill>
        <p:spPr bwMode="auto">
          <a:xfrm>
            <a:off x="4786314" y="1556792"/>
            <a:ext cx="4030363" cy="3872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Дыхательное упражнение</a:t>
            </a:r>
            <a:r>
              <a:rPr lang="ru-RU" sz="2400" dirty="0" smtClean="0">
                <a:solidFill>
                  <a:srgbClr val="C00000"/>
                </a:solidFill>
                <a:latin typeface="+mn-lt"/>
              </a:rPr>
              <a:t> 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14313" y="928689"/>
            <a:ext cx="5286381" cy="5643583"/>
          </a:xfrm>
        </p:spPr>
        <p:txBody>
          <a:bodyPr/>
          <a:lstStyle/>
          <a:p>
            <a:pPr>
              <a:buFontTx/>
              <a:buNone/>
            </a:pPr>
            <a:r>
              <a:rPr lang="ru-RU" sz="2000" dirty="0" smtClean="0"/>
              <a:t> </a:t>
            </a:r>
            <a:r>
              <a:rPr lang="ru-RU" sz="2400" b="1" dirty="0" smtClean="0">
                <a:solidFill>
                  <a:srgbClr val="C00000"/>
                </a:solidFill>
              </a:rPr>
              <a:t>                      «Воздушные Шарики»</a:t>
            </a:r>
            <a:r>
              <a:rPr lang="ru-RU" sz="2400" b="1" u="sng" dirty="0" smtClean="0">
                <a:solidFill>
                  <a:srgbClr val="C00000"/>
                </a:solidFill>
              </a:rPr>
              <a:t>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sz="2400" b="1" dirty="0" smtClean="0"/>
              <a:t>     Активный вдох, подносим воображаемый шарик к губам и, раздувая щеки, медленно, через приоткрытые губы начинаем надувать его. Нужно следить глазами за тем, как  шарик становится все больше и больше, как увеличиваются, растут узоры на нем. Надо дуть осторожно, чтобы шарик не лопнул. А потом, можно показать красивые  шары друг другу.</a:t>
            </a:r>
            <a:endParaRPr lang="ru-RU" sz="2400" dirty="0" smtClean="0"/>
          </a:p>
        </p:txBody>
      </p:sp>
      <p:pic>
        <p:nvPicPr>
          <p:cNvPr id="5" name="Рисунок 4" descr="Candy_Kid_with_gum_prv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1357298"/>
            <a:ext cx="338950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56" y="-99392"/>
            <a:ext cx="9144000" cy="693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60432" cy="9087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2007D7"/>
                </a:solidFill>
                <a:cs typeface="Times New Roman" pitchFamily="18" charset="0"/>
              </a:rPr>
              <a:t>История музыкотерапии.</a:t>
            </a:r>
            <a:endParaRPr lang="ru-RU" sz="3600" b="1" dirty="0">
              <a:solidFill>
                <a:srgbClr val="2007D7"/>
              </a:solidFill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268760"/>
            <a:ext cx="8568952" cy="50405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 smtClean="0"/>
              <a:t>О лечебных свойствах музыки китайские мудрецы писали ещё до нашей эры. По их представлению, исцеление недугов посредством музыкального воздействия базируется на </a:t>
            </a:r>
            <a:r>
              <a:rPr lang="ru-RU" sz="2400" b="1" dirty="0" err="1" smtClean="0"/>
              <a:t>У-Синь</a:t>
            </a:r>
            <a:r>
              <a:rPr lang="ru-RU" sz="2400" b="1" dirty="0" smtClean="0"/>
              <a:t> -  теории пяти элементов или теории пяти стихий (огня, воды, дерева, земли и металла), которая начала разрабатываться во времена правления китайской династии Чжоу (1066 – 256 г. до н.э.) Древняя китайская теория музыки ориентировалась на пятиступенный звукоряд, который отождествлял каждую ноту с одним из пяти элементов. Многие целители использовали соответствие этих пяти элементов, пяти внутренним органам (сердцу, печени, почкам, лёгким, селезёнке) в качестве основы для лечения болезней с помощью музыкальной терапии.</a:t>
            </a:r>
            <a:endParaRPr lang="ru-RU" sz="2400" b="1" dirty="0"/>
          </a:p>
        </p:txBody>
      </p:sp>
    </p:spTree>
    <p:extLst>
      <p:ext uri="{BB962C8B-B14F-4D97-AF65-F5344CB8AC3E}">
        <p14:creationId xmlns="" xmlns:p14="http://schemas.microsoft.com/office/powerpoint/2010/main" val="253161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6131024" cy="93610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Дыхательное упражнение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 «Шарик спускается»</a:t>
            </a:r>
            <a:r>
              <a:rPr lang="ru-RU" sz="2800" b="1" u="sng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3900486" cy="443998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Глубокий медленный вдох – через нос, медленный выдох – через рот на звук «</a:t>
            </a:r>
            <a:r>
              <a:rPr lang="ru-RU" b="1" dirty="0" err="1" smtClean="0"/>
              <a:t>ссссс</a:t>
            </a:r>
            <a:r>
              <a:rPr lang="ru-RU" b="1" dirty="0" smtClean="0"/>
              <a:t>»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22981" t="13333" r="36646" b="22857"/>
          <a:stretch>
            <a:fillRect/>
          </a:stretch>
        </p:blipFill>
        <p:spPr bwMode="auto">
          <a:xfrm>
            <a:off x="4786314" y="1484784"/>
            <a:ext cx="4071966" cy="487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Дыхательное упражнение 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«Ладошки» 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471990" cy="4525963"/>
          </a:xfrm>
        </p:spPr>
        <p:txBody>
          <a:bodyPr/>
          <a:lstStyle/>
          <a:p>
            <a:r>
              <a:rPr lang="ru-RU" sz="2800" b="1" dirty="0" smtClean="0"/>
              <a:t>Ладушки-ладошки,  Звонкие </a:t>
            </a:r>
            <a:r>
              <a:rPr lang="ru-RU" sz="2800" b="1" dirty="0" err="1" smtClean="0"/>
              <a:t>хлопошки</a:t>
            </a:r>
            <a:r>
              <a:rPr lang="ru-RU" sz="2800" b="1" dirty="0" smtClean="0"/>
              <a:t>.</a:t>
            </a:r>
            <a:br>
              <a:rPr lang="ru-RU" sz="2800" b="1" dirty="0" smtClean="0"/>
            </a:br>
            <a:r>
              <a:rPr lang="ru-RU" sz="2800" b="1" dirty="0" smtClean="0"/>
              <a:t>Мы ладошки все сжимаем, Носом правильно     вдыхаем.</a:t>
            </a:r>
            <a:br>
              <a:rPr lang="ru-RU" sz="2800" b="1" dirty="0" smtClean="0"/>
            </a:br>
            <a:r>
              <a:rPr lang="ru-RU" sz="2800" b="1" dirty="0" smtClean="0"/>
              <a:t>Как ладошки разжимаем, То -  спокойно выдыхаем.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 descr="C:\Users\Эдмон Дантес\Desktop\33413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00808"/>
            <a:ext cx="3462654" cy="3728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268760"/>
            <a:ext cx="8568952" cy="5017760"/>
          </a:xfrm>
        </p:spPr>
        <p:txBody>
          <a:bodyPr numCol="2">
            <a:noAutofit/>
          </a:bodyPr>
          <a:lstStyle/>
          <a:p>
            <a:pPr>
              <a:defRPr/>
            </a:pPr>
            <a:r>
              <a:rPr lang="ru-RU" sz="2000" i="1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2000" dirty="0" smtClean="0"/>
              <a:t>Мы спокойно отдыхаем,</a:t>
            </a:r>
            <a:br>
              <a:rPr lang="ru-RU" sz="2000" dirty="0" smtClean="0"/>
            </a:br>
            <a:r>
              <a:rPr lang="ru-RU" sz="2000" dirty="0" smtClean="0"/>
              <a:t>Сном волшебным засыпаем.</a:t>
            </a:r>
            <a:br>
              <a:rPr lang="ru-RU" sz="2000" dirty="0" smtClean="0"/>
            </a:br>
            <a:r>
              <a:rPr lang="ru-RU" sz="2000" dirty="0" smtClean="0"/>
              <a:t>Дышится легко, ровно, глубоко.</a:t>
            </a:r>
            <a:br>
              <a:rPr lang="ru-RU" sz="2000" dirty="0" smtClean="0"/>
            </a:br>
            <a:r>
              <a:rPr lang="ru-RU" sz="2000" dirty="0" smtClean="0"/>
              <a:t>Наши руки отдыхают,</a:t>
            </a:r>
            <a:br>
              <a:rPr lang="ru-RU" sz="2000" dirty="0" smtClean="0"/>
            </a:br>
            <a:r>
              <a:rPr lang="ru-RU" sz="2000" dirty="0" smtClean="0"/>
              <a:t>Ноги тоже отдыхают.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Напряженье улетело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И расслаблено всё тело.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Будто мы лежим на травке,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На зелёной, мягкой травке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Греет солнышко сейчас,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Ножки тёплые у нас.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Дышится легко, ровно, глубоко.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Мы спокойно отдыхали,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Сном волшебным засыпали.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Хорошо нам отдыхать,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Но пора уже вставать.</a:t>
            </a:r>
            <a:br>
              <a:rPr lang="ru-RU" sz="2000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i="1" dirty="0">
              <a:latin typeface="Arial Black" pitchFamily="34" charset="0"/>
            </a:endParaRPr>
          </a:p>
        </p:txBody>
      </p:sp>
      <p:sp>
        <p:nvSpPr>
          <p:cNvPr id="39939" name="Rectangle 1"/>
          <p:cNvSpPr>
            <a:spLocks noChangeArrowheads="1"/>
          </p:cNvSpPr>
          <p:nvPr/>
        </p:nvSpPr>
        <p:spPr bwMode="auto">
          <a:xfrm>
            <a:off x="1259632" y="218712"/>
            <a:ext cx="68405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Музыка для вечернего времени.</a:t>
            </a:r>
          </a:p>
          <a:p>
            <a:pPr algn="ctr">
              <a:defRPr/>
            </a:pPr>
            <a:r>
              <a:rPr lang="ru-RU" sz="2400" b="1" dirty="0" smtClean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Релаксационное </a:t>
            </a:r>
            <a:r>
              <a:rPr lang="ru-RU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упражнение </a:t>
            </a:r>
          </a:p>
          <a:p>
            <a:pPr algn="ctr">
              <a:defRPr/>
            </a:pPr>
            <a:r>
              <a:rPr lang="ru-RU" sz="24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+mj-lt"/>
                <a:cs typeface="Times New Roman" pitchFamily="18" charset="0"/>
              </a:rPr>
              <a:t>«Волшебный сон»</a:t>
            </a:r>
            <a:endParaRPr lang="ru-RU" sz="2000" dirty="0">
              <a:solidFill>
                <a:schemeClr val="accent2"/>
              </a:solidFill>
              <a:latin typeface="+mj-lt"/>
            </a:endParaRPr>
          </a:p>
        </p:txBody>
      </p:sp>
      <p:pic>
        <p:nvPicPr>
          <p:cNvPr id="30724" name="Содержимое 17" descr="c8d2fe24a9d6d847e936ec92328063d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86248" y="1857364"/>
            <a:ext cx="4344592" cy="4286280"/>
          </a:xfrm>
        </p:spPr>
      </p:pic>
      <p:pic>
        <p:nvPicPr>
          <p:cNvPr id="6" name="Релаксация Волшебный со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16430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5233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25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962" y="70585"/>
            <a:ext cx="8229600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rgbClr val="0070C0"/>
                </a:solidFill>
              </a:rPr>
              <a:t>«Волшебные нити»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err="1" smtClean="0">
                <a:solidFill>
                  <a:srgbClr val="FF0000"/>
                </a:solidFill>
              </a:rPr>
              <a:t>Изотерапийная</a:t>
            </a:r>
            <a:r>
              <a:rPr lang="ru-RU" sz="2700" b="1" i="1" dirty="0" smtClean="0">
                <a:solidFill>
                  <a:srgbClr val="FF0000"/>
                </a:solidFill>
              </a:rPr>
              <a:t> игра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16016" y="1772816"/>
            <a:ext cx="44279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+mj-lt"/>
              </a:rPr>
              <a:t>Звучит музыка Чайковского «Вальс цветов». Ребенку предлагается нарисовать себя посередине листа, а вокруг изобразить тех, кого малыш хотел бы видеть рядом с собой всегда (родителей, родных, друзей, домашних животных, игрушки и т. д.). Дать ребенку синий маркер (волшебную палочку) и попросить соединить себя с окружающими персонажами линиями – это волшебные нити. По ним, как по проводам, от любимых людей к малышу теперь поступает добрая сила: забота, тепло, помощь</a:t>
            </a:r>
            <a:endParaRPr lang="ru-RU" sz="2000" b="1" dirty="0">
              <a:latin typeface="+mj-lt"/>
            </a:endParaRPr>
          </a:p>
        </p:txBody>
      </p:sp>
      <p:pic>
        <p:nvPicPr>
          <p:cNvPr id="1026" name="Picture 2" descr="C:\Users\Эдмон Дантес\Desktop\moyasemya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484784"/>
            <a:ext cx="4555232" cy="5112568"/>
          </a:xfrm>
          <a:prstGeom prst="rect">
            <a:avLst/>
          </a:prstGeom>
          <a:noFill/>
        </p:spPr>
      </p:pic>
      <p:pic>
        <p:nvPicPr>
          <p:cNvPr id="3" name="Picture 2" descr="C:\Users\Эдмон Дантес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0688"/>
            <a:ext cx="864097" cy="692279"/>
          </a:xfrm>
          <a:prstGeom prst="rect">
            <a:avLst/>
          </a:prstGeom>
          <a:noFill/>
        </p:spPr>
      </p:pic>
      <p:pic>
        <p:nvPicPr>
          <p:cNvPr id="7" name="Picture 2" descr="C:\Users\Эдмон Дантес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260648"/>
            <a:ext cx="864097" cy="692279"/>
          </a:xfrm>
          <a:prstGeom prst="rect">
            <a:avLst/>
          </a:prstGeom>
          <a:noFill/>
        </p:spPr>
      </p:pic>
      <p:pic>
        <p:nvPicPr>
          <p:cNvPr id="8" name="Picture 2" descr="C:\Users\Эдмон Дантес\Desktop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1052736"/>
            <a:ext cx="864097" cy="692279"/>
          </a:xfrm>
          <a:prstGeom prst="rect">
            <a:avLst/>
          </a:prstGeom>
          <a:noFill/>
        </p:spPr>
      </p:pic>
      <p:pic>
        <p:nvPicPr>
          <p:cNvPr id="10" name="Вальс цветов Чайковский Щелклунчик  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42844" y="3214686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6772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9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Упражнение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музыкоизотерапии</a:t>
            </a:r>
            <a:r>
              <a:rPr lang="ru-RU" sz="2400" b="1" dirty="0" smtClean="0">
                <a:solidFill>
                  <a:srgbClr val="C00000"/>
                </a:solidFill>
              </a:rPr>
              <a:t/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/>
              <a:t>Картина В.М.Васнецова «Ковёр-самолёт»</a:t>
            </a:r>
            <a:endParaRPr lang="ru-RU" sz="2400" b="1" dirty="0"/>
          </a:p>
        </p:txBody>
      </p:sp>
      <p:pic>
        <p:nvPicPr>
          <p:cNvPr id="4" name="Содержимое 4" descr="Slide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124744"/>
            <a:ext cx="9144000" cy="5616624"/>
          </a:xfrm>
        </p:spPr>
      </p:pic>
      <p:pic>
        <p:nvPicPr>
          <p:cNvPr id="5" name="Полёт на ковре самолёт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28638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647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52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Упражнение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музыкоизотерапии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Картина В.А.Васнецова «Спящая царевна»</a:t>
            </a:r>
            <a:endParaRPr lang="ru-RU" sz="2400" b="1" dirty="0"/>
          </a:p>
        </p:txBody>
      </p:sp>
      <p:pic>
        <p:nvPicPr>
          <p:cNvPr id="1026" name="Picture 2" descr="C:\Users\Эдмон Дантес\Desktop\image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856983" cy="5589240"/>
          </a:xfrm>
          <a:prstGeom prst="rect">
            <a:avLst/>
          </a:prstGeom>
          <a:noFill/>
        </p:spPr>
      </p:pic>
      <p:pic>
        <p:nvPicPr>
          <p:cNvPr id="5" name="Вальс балет Спящая красавиц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57174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8779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6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«Музыка не только фактор облагораживающий, воспитательный. Музыка — целитель здоровья.»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(В.М.Бехтерев) </a:t>
            </a:r>
            <a:r>
              <a:rPr lang="ru-RU" sz="2800" b="1" dirty="0" smtClean="0">
                <a:solidFill>
                  <a:srgbClr val="0070C0"/>
                </a:solidFill>
              </a:rPr>
              <a:t/>
            </a:r>
            <a:br>
              <a:rPr lang="ru-RU" sz="2800" b="1" dirty="0" smtClean="0">
                <a:solidFill>
                  <a:srgbClr val="0070C0"/>
                </a:solidFill>
              </a:rPr>
            </a:b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1772816"/>
            <a:ext cx="4464496" cy="4968552"/>
          </a:xfrm>
        </p:spPr>
        <p:txBody>
          <a:bodyPr>
            <a:normAutofit fontScale="92500"/>
          </a:bodyPr>
          <a:lstStyle/>
          <a:p>
            <a:r>
              <a:rPr lang="ru-RU" sz="2400" dirty="0" smtClean="0"/>
              <a:t>Использование музыки и пения   в семейном воспитании помогает более эффективно развивать музыкальные способности детей, сохранять и укреплять их здоровье. Создание эмоционального комфорта средствами музыки и пения в семье – важнейшая задача успешного физического и психического развития ребёнка. А от состояния здоровья детей во многом зависит благополучие общества.</a:t>
            </a:r>
          </a:p>
          <a:p>
            <a:endParaRPr lang="ru-RU" sz="2400" dirty="0"/>
          </a:p>
        </p:txBody>
      </p:sp>
      <p:pic>
        <p:nvPicPr>
          <p:cNvPr id="4" name="Picture 2" descr="F:\Для МУЗЫКАЛЬНОЙ  ГОСТИННОЙ\заставка музыкаль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988840"/>
            <a:ext cx="4248472" cy="41764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56930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676456" cy="1084982"/>
          </a:xfrm>
        </p:spPr>
        <p:txBody>
          <a:bodyPr>
            <a:normAutofit/>
          </a:bodyPr>
          <a:lstStyle/>
          <a:p>
            <a:pPr>
              <a:tabLst>
                <a:tab pos="5024438" algn="l"/>
              </a:tabLst>
            </a:pPr>
            <a:r>
              <a:rPr lang="ru-RU" dirty="0" smtClean="0">
                <a:solidFill>
                  <a:srgbClr val="2007D7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2007D7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124744"/>
            <a:ext cx="7812360" cy="51845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>
                <a:solidFill>
                  <a:srgbClr val="2007D7"/>
                </a:solidFill>
                <a:latin typeface="Arial Black" pitchFamily="34" charset="0"/>
              </a:rPr>
              <a:t>  </a:t>
            </a:r>
            <a:r>
              <a:rPr lang="ru-RU" sz="4000" dirty="0" smtClean="0">
                <a:solidFill>
                  <a:srgbClr val="2007D7"/>
                </a:solidFill>
                <a:latin typeface="Arial Black" pitchFamily="34" charset="0"/>
              </a:rPr>
              <a:t>Здоровья Вам и</a:t>
            </a:r>
            <a:r>
              <a:rPr lang="ru-RU" sz="4000" dirty="0">
                <a:solidFill>
                  <a:srgbClr val="2007D7"/>
                </a:solidFill>
                <a:latin typeface="Arial Black" pitchFamily="34" charset="0"/>
              </a:rPr>
              <a:t> </a:t>
            </a:r>
            <a:r>
              <a:rPr lang="ru-RU" sz="4000" dirty="0" smtClean="0">
                <a:solidFill>
                  <a:srgbClr val="2007D7"/>
                </a:solidFill>
                <a:latin typeface="Arial Black" pitchFamily="34" charset="0"/>
              </a:rPr>
              <a:t>Вашим детям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92896"/>
            <a:ext cx="6048671" cy="42648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6340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0"/>
            <a:ext cx="5040560" cy="6381328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Учёный с мировым именем, который работает в нашей стране - доктор медицинских наук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Рушель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Блаво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. Он автор уникальной методики музыкотерапии и создатель лечебной музыки.</a:t>
            </a:r>
            <a:b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Метод музыкального воздействия и лечения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Рушеля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chemeClr val="tx2"/>
                </a:solidFill>
                <a:cs typeface="Times New Roman" pitchFamily="18" charset="0"/>
              </a:rPr>
              <a:t>Блаво</a:t>
            </a:r>
            <a:r>
              <a:rPr lang="ru-RU" sz="2600" b="1" dirty="0" smtClean="0">
                <a:solidFill>
                  <a:schemeClr val="tx2"/>
                </a:solidFill>
                <a:cs typeface="Times New Roman" pitchFamily="18" charset="0"/>
              </a:rPr>
              <a:t>, который успешно используется уже много лет, позволяет получать положительные результаты при работе с самыми разными болезнями и недомоганиями.</a:t>
            </a:r>
            <a:endParaRPr lang="ru-RU" sz="2600" b="1" dirty="0">
              <a:solidFill>
                <a:schemeClr val="tx2"/>
              </a:solidFill>
              <a:cs typeface="Times New Roman" pitchFamily="18" charset="0"/>
            </a:endParaRPr>
          </a:p>
        </p:txBody>
      </p:sp>
      <p:pic>
        <p:nvPicPr>
          <p:cNvPr id="5" name="Содержимое 4" descr="C:\Users\Эдмон Дантес\Desktop\blavo-03.jpg"/>
          <p:cNvPicPr>
            <a:picLocks noGrp="1"/>
          </p:cNvPicPr>
          <p:nvPr>
            <p:ph idx="1"/>
          </p:nvPr>
        </p:nvPicPr>
        <p:blipFill>
          <a:blip r:embed="rId3" cstate="print"/>
          <a:srcRect l="12500" r="20035"/>
          <a:stretch>
            <a:fillRect/>
          </a:stretch>
        </p:blipFill>
        <p:spPr bwMode="auto">
          <a:xfrm>
            <a:off x="251520" y="836712"/>
            <a:ext cx="3744416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9432"/>
            <a:ext cx="9144000" cy="731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60432" cy="108498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2007D7"/>
                </a:solidFill>
                <a:cs typeface="Times New Roman" pitchFamily="18" charset="0"/>
              </a:rPr>
              <a:t>Музыкотерапия</a:t>
            </a:r>
            <a:r>
              <a:rPr lang="ru-RU" sz="3200" b="1" dirty="0" smtClean="0">
                <a:solidFill>
                  <a:srgbClr val="2007D7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3200" b="1" dirty="0" err="1" smtClean="0">
                <a:solidFill>
                  <a:srgbClr val="2007D7"/>
                </a:solidFill>
                <a:latin typeface="Times New Roman" pitchFamily="18" charset="0"/>
                <a:cs typeface="Times New Roman" pitchFamily="18" charset="0"/>
              </a:rPr>
              <a:t>психоэмоциональное</a:t>
            </a:r>
            <a:r>
              <a:rPr lang="ru-RU" sz="3200" b="1" dirty="0" smtClean="0">
                <a:solidFill>
                  <a:srgbClr val="2007D7"/>
                </a:solidFill>
                <a:latin typeface="Times New Roman" pitchFamily="18" charset="0"/>
                <a:cs typeface="Times New Roman" pitchFamily="18" charset="0"/>
              </a:rPr>
              <a:t> состояние человека</a:t>
            </a:r>
            <a:endParaRPr lang="ru-RU" sz="3200" b="1" dirty="0">
              <a:solidFill>
                <a:srgbClr val="2007D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28736"/>
            <a:ext cx="8964488" cy="5429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b="1" dirty="0" smtClean="0"/>
              <a:t>Музыка оказывает влияние на наши эмоции.</a:t>
            </a:r>
          </a:p>
          <a:p>
            <a:pPr>
              <a:buNone/>
            </a:pPr>
            <a:r>
              <a:rPr lang="ru-RU" sz="2800" b="1" dirty="0" smtClean="0"/>
              <a:t>С помощью музыкальной терапии можно задать необходимое настроение, чтобы избавиться от всего лишнего и негативного, что давит на нас психологически и ослабляет наш иммунитет.</a:t>
            </a:r>
          </a:p>
          <a:p>
            <a:pPr>
              <a:buNone/>
            </a:pPr>
            <a:r>
              <a:rPr lang="ru-RU" sz="2800" b="1" dirty="0" smtClean="0"/>
              <a:t>Музыкотерапия применяется для </a:t>
            </a:r>
          </a:p>
          <a:p>
            <a:pPr>
              <a:buNone/>
            </a:pPr>
            <a:r>
              <a:rPr lang="ru-RU" sz="2800" b="1" dirty="0" smtClean="0"/>
              <a:t>расслабления и повышения</a:t>
            </a:r>
          </a:p>
          <a:p>
            <a:pPr>
              <a:buNone/>
            </a:pPr>
            <a:r>
              <a:rPr lang="ru-RU" sz="2800" b="1" dirty="0" smtClean="0"/>
              <a:t>настроения, для уменьшения </a:t>
            </a:r>
          </a:p>
          <a:p>
            <a:pPr>
              <a:buNone/>
            </a:pPr>
            <a:r>
              <a:rPr lang="ru-RU" sz="2800" b="1" dirty="0" smtClean="0"/>
              <a:t>чувства тревоги и неуверенности,</a:t>
            </a:r>
          </a:p>
          <a:p>
            <a:pPr>
              <a:buNone/>
            </a:pPr>
            <a:r>
              <a:rPr lang="ru-RU" sz="2800" b="1" dirty="0" smtClean="0"/>
              <a:t>для снятия головной боли.</a:t>
            </a:r>
          </a:p>
          <a:p>
            <a:pPr>
              <a:buNone/>
            </a:pPr>
            <a:endParaRPr lang="ru-RU" sz="2800" b="1" dirty="0"/>
          </a:p>
        </p:txBody>
      </p:sp>
      <p:pic>
        <p:nvPicPr>
          <p:cNvPr id="1026" name="Picture 2" descr="C:\Users\Эдмон Дантес\Desktop\Музыкотерапия\МОЙ СЕМИНАР - практикум\Картинки\картинка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6458" y="3573016"/>
            <a:ext cx="3076992" cy="26400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447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40352" cy="194421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007D7"/>
                </a:solidFill>
                <a:cs typeface="Times New Roman" pitchFamily="18" charset="0"/>
              </a:rPr>
              <a:t>Музыка благотворно влияет на организм человека: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496944" cy="403244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Замедляет пульс;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Увеличивает силу сердечных сокращений;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Способствует расширению сосудов: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Нормализует артериальное давление;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Стимулирует пищеварение;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Снимает эмоциональное напряжение и раздражительность;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>
                <a:latin typeface="+mj-lt"/>
                <a:cs typeface="Times New Roman" pitchFamily="18" charset="0"/>
              </a:rPr>
              <a:t>Снимает мышечное напряжение.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92" y="-4665"/>
            <a:ext cx="91160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24936" cy="685800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2007D7"/>
                </a:solidFill>
              </a:rPr>
              <a:t> </a:t>
            </a:r>
            <a:r>
              <a:rPr lang="ru-RU" sz="3600" b="1" dirty="0">
                <a:solidFill>
                  <a:srgbClr val="2007D7"/>
                </a:solidFill>
              </a:rPr>
              <a:t>Забота о здоровье детей важнейшая задача всего общества и, конечно, родителей. </a:t>
            </a:r>
            <a: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  <a:t/>
            </a:r>
            <a:br>
              <a:rPr lang="ru-RU" sz="5300" dirty="0" smtClean="0">
                <a:solidFill>
                  <a:schemeClr val="tx2"/>
                </a:solidFill>
                <a:latin typeface="Monotype Corsiva" pitchFamily="66" charset="0"/>
                <a:cs typeface="Angsana New" pitchFamily="18" charset="-34"/>
              </a:rPr>
            </a:br>
            <a:r>
              <a:rPr lang="ru-RU" sz="3600" b="1" dirty="0">
                <a:latin typeface="+mn-lt"/>
              </a:rPr>
              <a:t>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перспективу. </a:t>
            </a:r>
            <a:r>
              <a:rPr lang="ru-RU" sz="5400" dirty="0"/>
              <a:t/>
            </a:r>
            <a:br>
              <a:rPr lang="ru-RU" sz="5400" dirty="0"/>
            </a:br>
            <a: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  <a:t/>
            </a:r>
            <a:br>
              <a:rPr lang="ru-RU" sz="3200" dirty="0" smtClean="0">
                <a:solidFill>
                  <a:schemeClr val="tx2"/>
                </a:solidFill>
                <a:latin typeface="Arial Black" pitchFamily="34" charset="0"/>
                <a:cs typeface="Angsana New" pitchFamily="18" charset="-34"/>
              </a:rPr>
            </a:br>
            <a:endParaRPr lang="ru-RU" sz="3200" dirty="0">
              <a:solidFill>
                <a:schemeClr val="tx2"/>
              </a:solidFill>
              <a:latin typeface="Arial Black" pitchFamily="34" charset="0"/>
              <a:cs typeface="Angsana New" pitchFamily="18" charset="-34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992" y="-99392"/>
            <a:ext cx="9116008" cy="291632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800" b="1" dirty="0" smtClean="0"/>
          </a:p>
          <a:p>
            <a:pPr>
              <a:buNone/>
            </a:pPr>
            <a:r>
              <a:rPr lang="ru-RU" sz="2400" b="1" dirty="0" smtClean="0"/>
              <a:t>			</a:t>
            </a:r>
          </a:p>
        </p:txBody>
      </p:sp>
    </p:spTree>
    <p:extLst>
      <p:ext uri="{BB962C8B-B14F-4D97-AF65-F5344CB8AC3E}">
        <p14:creationId xmlns="" xmlns:p14="http://schemas.microsoft.com/office/powerpoint/2010/main" val="179974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20" y="2217261"/>
            <a:ext cx="4937760" cy="3291840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08520" y="-18459"/>
            <a:ext cx="9467528" cy="703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755576" y="188641"/>
            <a:ext cx="79928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/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sz="3600" b="1" dirty="0">
                <a:solidFill>
                  <a:srgbClr val="2007D7"/>
                </a:solidFill>
                <a:latin typeface="+mj-lt"/>
              </a:rPr>
              <a:t>Музыка помогает, когда ее </a:t>
            </a:r>
            <a:r>
              <a:rPr lang="ru-RU" sz="3600" b="1" dirty="0" smtClean="0">
                <a:solidFill>
                  <a:srgbClr val="2007D7"/>
                </a:solidFill>
                <a:latin typeface="+mj-lt"/>
              </a:rPr>
              <a:t>слушают</a:t>
            </a:r>
            <a:endParaRPr lang="ru-RU" sz="3600" dirty="0">
              <a:solidFill>
                <a:srgbClr val="2007D7"/>
              </a:solidFill>
              <a:latin typeface="+mj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5435" y="1319071"/>
            <a:ext cx="50405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Музыка помогает, когда ее слушают. Развитие слуховой чувствительности способствует пробуждению здоровых механизмов защиты организма и дает большой оздоровительный и воспитательный эффект.</a:t>
            </a:r>
          </a:p>
          <a:p>
            <a:r>
              <a:rPr lang="ru-RU" sz="2400" b="1" dirty="0"/>
              <a:t>Сохранению и укреплению здоровья детей в семье содействуют все виды деятельности, связанные с музыкой  (слушание музыки, пение, танцы, игра на детских музыкальных инструментах.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95" y="2195963"/>
            <a:ext cx="4066526" cy="36093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022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496944" cy="9087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2007D7"/>
                </a:solidFill>
              </a:rPr>
              <a:t>Композиторы и здоровье человека.</a:t>
            </a:r>
            <a:endParaRPr lang="ru-RU" sz="4000" b="1" dirty="0">
              <a:solidFill>
                <a:srgbClr val="2007D7"/>
              </a:solidFill>
            </a:endParaRPr>
          </a:p>
        </p:txBody>
      </p:sp>
      <p:pic>
        <p:nvPicPr>
          <p:cNvPr id="1026" name="Picture 2" descr="C:\Users\Эдмон Дантес\Desktop\Mozar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6697" y="1174332"/>
            <a:ext cx="2975540" cy="3766836"/>
          </a:xfrm>
          <a:prstGeom prst="rect">
            <a:avLst/>
          </a:prstGeom>
          <a:noFill/>
        </p:spPr>
      </p:pic>
      <p:pic>
        <p:nvPicPr>
          <p:cNvPr id="1028" name="Picture 4" descr="C:\Users\Эдмон Дантес\Desktop\160165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66224" y="1174332"/>
            <a:ext cx="2767536" cy="3766836"/>
          </a:xfrm>
          <a:prstGeom prst="rect">
            <a:avLst/>
          </a:prstGeom>
          <a:noFill/>
        </p:spPr>
      </p:pic>
      <p:pic>
        <p:nvPicPr>
          <p:cNvPr id="1031" name="Picture 7" descr="C:\Users\Эдмон Дантес\Desktop\7ab716354432ee12f19b58c60471093b_X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1184707"/>
            <a:ext cx="2826060" cy="375646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79512" y="3140968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Вольфганг Амадей Моцарт    Петр  Ильич  Чайковский     </a:t>
            </a:r>
            <a:r>
              <a:rPr lang="ru-RU" b="1" dirty="0" err="1" smtClean="0">
                <a:solidFill>
                  <a:srgbClr val="333333"/>
                </a:solidFill>
                <a:latin typeface="Arial" panose="020B0604020202020204" pitchFamily="34" charset="0"/>
              </a:rPr>
              <a:t>Фридерик</a:t>
            </a:r>
            <a:r>
              <a:rPr lang="ru-RU" b="1" dirty="0" smtClean="0">
                <a:solidFill>
                  <a:srgbClr val="333333"/>
                </a:solidFill>
                <a:latin typeface="Arial" panose="020B0604020202020204" pitchFamily="34" charset="0"/>
              </a:rPr>
              <a:t> Шопен</a:t>
            </a: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 smtClean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endParaRPr lang="ru-RU" b="1" dirty="0">
              <a:solidFill>
                <a:srgbClr val="33333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5112568" cy="5760640"/>
          </a:xfrm>
        </p:spPr>
        <p:txBody>
          <a:bodyPr>
            <a:normAutofit fontScale="90000"/>
          </a:bodyPr>
          <a:lstStyle/>
          <a:p>
            <a:r>
              <a:rPr lang="ru-RU" sz="4000" b="1" u="sng" dirty="0" smtClean="0">
                <a:solidFill>
                  <a:srgbClr val="2007D7"/>
                </a:solidFill>
                <a:cs typeface="Times New Roman" pitchFamily="18" charset="0"/>
              </a:rPr>
              <a:t>Эффект Моцарта</a:t>
            </a:r>
            <a:r>
              <a:rPr lang="ru-RU" sz="4000" u="sng" dirty="0" smtClean="0">
                <a:solidFill>
                  <a:srgbClr val="2007D7"/>
                </a:solidFill>
                <a:cs typeface="Times New Roman" pitchFamily="18" charset="0"/>
              </a:rPr>
              <a:t>.</a:t>
            </a:r>
            <a:r>
              <a:rPr lang="ru-RU" sz="2700" u="sng" dirty="0" smtClean="0">
                <a:cs typeface="Times New Roman" pitchFamily="18" charset="0"/>
              </a:rPr>
              <a:t/>
            </a:r>
            <a:br>
              <a:rPr lang="ru-RU" sz="2700" u="sng" dirty="0" smtClean="0">
                <a:cs typeface="Times New Roman" pitchFamily="18" charset="0"/>
              </a:rPr>
            </a:br>
            <a:r>
              <a:rPr lang="ru-RU" sz="2700" dirty="0" smtClean="0">
                <a:cs typeface="Times New Roman" pitchFamily="18" charset="0"/>
              </a:rPr>
              <a:t/>
            </a:r>
            <a:br>
              <a:rPr lang="ru-RU" sz="2700" dirty="0" smtClean="0">
                <a:cs typeface="Times New Roman" pitchFamily="18" charset="0"/>
              </a:rPr>
            </a:br>
            <a:r>
              <a:rPr lang="ru-RU" sz="2700" b="1" dirty="0" smtClean="0">
                <a:cs typeface="Times New Roman" pitchFamily="18" charset="0"/>
              </a:rPr>
              <a:t>Музыка Вольфганга Амадея Моцарта способствует развитию умственных способностей у детей, мобилизует возможности мозга, облегчает его работу, способствует повышению уровня интеллекта учащегося. Объясняют такой эффект тем, что интервал, продолжительностью в полминуты, который выдерживается в музыке этого композитора соответствует характеру биотоков головного мозга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Эдмон Дантес\Desktop\Mozart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582800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945</Words>
  <Application>Microsoft Office PowerPoint</Application>
  <PresentationFormat>Экран (4:3)</PresentationFormat>
  <Paragraphs>87</Paragraphs>
  <Slides>27</Slides>
  <Notes>3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МДОУ «Детский сад № 42» Музыкальная гостиная  Для родителей  детей 6-7 лет.</vt:lpstr>
      <vt:lpstr>История музыкотерапии.</vt:lpstr>
      <vt:lpstr>Учёный с мировым именем, который работает в нашей стране - доктор медицинских наук Рушель Блаво. Он автор уникальной методики музыкотерапии и создатель лечебной музыки. Метод музыкального воздействия и лечения Рушеля Блаво, который успешно используется уже много лет, позволяет получать положительные результаты при работе с самыми разными болезнями и недомоганиями.</vt:lpstr>
      <vt:lpstr>Музыкотерапия и психоэмоциональное состояние человека</vt:lpstr>
      <vt:lpstr>Музыка благотворно влияет на организм человека: </vt:lpstr>
      <vt:lpstr> Забота о здоровье детей важнейшая задача всего общества и, конечно, родителей.  Состояние здоровья подрастающего поколения является показателем благополучия общества, отражающим не только истинную ситуацию, но и дающим прогноз на перспективу.   </vt:lpstr>
      <vt:lpstr>Слайд 7</vt:lpstr>
      <vt:lpstr>Композиторы и здоровье человека.</vt:lpstr>
      <vt:lpstr>Эффект Моцарта.  Музыка Вольфганга Амадея Моцарта способствует развитию умственных способностей у детей, мобилизует возможности мозга, облегчает его работу, способствует повышению уровня интеллекта учащегося. Объясняют такой эффект тем, что интервал, продолжительностью в полминуты, который выдерживается в музыке этого композитора соответствует характеру биотоков головного мозга </vt:lpstr>
      <vt:lpstr>    </vt:lpstr>
      <vt:lpstr>Кто много поет, того хворь не берет!"</vt:lpstr>
      <vt:lpstr>Музыкальное движение - интересная и эффективная  форма музыкально – оздоровительной деятельности.</vt:lpstr>
      <vt:lpstr>Слайд 13</vt:lpstr>
      <vt:lpstr>Слайд 14</vt:lpstr>
      <vt:lpstr>Слайд 15</vt:lpstr>
      <vt:lpstr>Музыка для детей в течение дня.</vt:lpstr>
      <vt:lpstr>Музыкотерапия и дыхательное упражнение  «Шум моря» Дети слушают звуки моря, а затем им  предлагают «подышать», как море. Сделать тихий, мягкий вдох животом и плавно поднять вверх руки. А потом, выдохнуть на звук «Ш». Выдыхать долго, втягивая живот, чтоб вышел весь воздух. Мягко опустить руки и снова вдохнуть. </vt:lpstr>
      <vt:lpstr>Дыхательное упражнение  «Одуванчик»  </vt:lpstr>
      <vt:lpstr>Дыхательное упражнение </vt:lpstr>
      <vt:lpstr>Дыхательное упражнение   «Шарик спускается»  </vt:lpstr>
      <vt:lpstr>Дыхательное упражнение   «Ладошки»   </vt:lpstr>
      <vt:lpstr> Мы спокойно отдыхаем, Сном волшебным засыпаем. Дышится легко, ровно, глубоко. Наши руки отдыхают, Ноги тоже отдыхают. Напряженье улетело И расслаблено всё тело. Будто мы лежим на травке, На зелёной, мягкой травке Греет солнышко сейчас, Ножки тёплые у нас. Дышится легко, ровно, глубоко. Мы спокойно отдыхали, Сном волшебным засыпали. Хорошо нам отдыхать, Но пора уже вставать.  </vt:lpstr>
      <vt:lpstr>«Волшебные нити» Изотерапийная игра </vt:lpstr>
      <vt:lpstr>Упражнение по музыкоизотерапии Картина В.М.Васнецова «Ковёр-самолёт»</vt:lpstr>
      <vt:lpstr>Упражнение по музыкоизотерапии Картина В.А.Васнецова «Спящая царевна»</vt:lpstr>
      <vt:lpstr>«Музыка не только фактор облагораживающий, воспитательный. Музыка — целитель здоровья.»  (В.М.Бехтерев)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 Александровна</dc:creator>
  <cp:lastModifiedBy>пк</cp:lastModifiedBy>
  <cp:revision>157</cp:revision>
  <dcterms:created xsi:type="dcterms:W3CDTF">2017-10-05T18:44:56Z</dcterms:created>
  <dcterms:modified xsi:type="dcterms:W3CDTF">2021-05-14T06:16:06Z</dcterms:modified>
</cp:coreProperties>
</file>