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62" r:id="rId2"/>
    <p:sldId id="263" r:id="rId3"/>
    <p:sldId id="261" r:id="rId4"/>
    <p:sldId id="260" r:id="rId5"/>
    <p:sldId id="258" r:id="rId6"/>
    <p:sldId id="259" r:id="rId7"/>
    <p:sldId id="267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B38ED-CD48-4DAD-A991-376D0C861EC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37F1084-C72F-48F0-BCF4-36F305AA5978}">
      <dgm:prSet phldrT="[Текст]"/>
      <dgm:spPr/>
      <dgm:t>
        <a:bodyPr/>
        <a:lstStyle/>
        <a:p>
          <a:r>
            <a:rPr lang="ru-RU" dirty="0" smtClean="0"/>
            <a:t>педагог</a:t>
          </a:r>
          <a:endParaRPr lang="ru-RU" dirty="0"/>
        </a:p>
      </dgm:t>
    </dgm:pt>
    <dgm:pt modelId="{80F57F75-1522-41C5-A997-8E63778AD7FE}" type="parTrans" cxnId="{6E4CFCDA-29EE-495B-BDBC-10580D136EF9}">
      <dgm:prSet/>
      <dgm:spPr/>
      <dgm:t>
        <a:bodyPr/>
        <a:lstStyle/>
        <a:p>
          <a:endParaRPr lang="ru-RU"/>
        </a:p>
      </dgm:t>
    </dgm:pt>
    <dgm:pt modelId="{E66046DB-9B24-4845-B7D3-121901365A6E}" type="sibTrans" cxnId="{6E4CFCDA-29EE-495B-BDBC-10580D136EF9}">
      <dgm:prSet/>
      <dgm:spPr/>
      <dgm:t>
        <a:bodyPr/>
        <a:lstStyle/>
        <a:p>
          <a:endParaRPr lang="ru-RU"/>
        </a:p>
      </dgm:t>
    </dgm:pt>
    <dgm:pt modelId="{637C32B6-2FAE-4DA3-B327-F2012A3C76DE}">
      <dgm:prSet phldrT="[Текст]"/>
      <dgm:spPr/>
      <dgm:t>
        <a:bodyPr/>
        <a:lstStyle/>
        <a:p>
          <a:r>
            <a:rPr lang="ru-RU" dirty="0" smtClean="0"/>
            <a:t>родитель</a:t>
          </a:r>
          <a:endParaRPr lang="ru-RU" dirty="0"/>
        </a:p>
      </dgm:t>
    </dgm:pt>
    <dgm:pt modelId="{6364908C-E107-46E3-AA51-9864CBA5225F}" type="parTrans" cxnId="{238013FA-7698-456F-AAEC-2151561D4540}">
      <dgm:prSet/>
      <dgm:spPr/>
      <dgm:t>
        <a:bodyPr/>
        <a:lstStyle/>
        <a:p>
          <a:endParaRPr lang="ru-RU"/>
        </a:p>
      </dgm:t>
    </dgm:pt>
    <dgm:pt modelId="{D2553E26-B101-4891-9AAC-7972C1957DCC}" type="sibTrans" cxnId="{238013FA-7698-456F-AAEC-2151561D4540}">
      <dgm:prSet/>
      <dgm:spPr/>
      <dgm:t>
        <a:bodyPr/>
        <a:lstStyle/>
        <a:p>
          <a:endParaRPr lang="ru-RU"/>
        </a:p>
      </dgm:t>
    </dgm:pt>
    <dgm:pt modelId="{31B6EAF0-F0D6-482B-A1ED-9A0A0BF94EFA}">
      <dgm:prSet phldrT="[Текст]"/>
      <dgm:spPr/>
      <dgm:t>
        <a:bodyPr/>
        <a:lstStyle/>
        <a:p>
          <a:r>
            <a:rPr lang="ru-RU" dirty="0" smtClean="0"/>
            <a:t>ребёнок</a:t>
          </a:r>
          <a:endParaRPr lang="ru-RU" dirty="0"/>
        </a:p>
      </dgm:t>
    </dgm:pt>
    <dgm:pt modelId="{992C10BD-F42F-4F35-A93D-A132C57C6D32}" type="parTrans" cxnId="{F06255F6-D8F3-43DC-B2EF-1A0C5C508AF5}">
      <dgm:prSet/>
      <dgm:spPr/>
      <dgm:t>
        <a:bodyPr/>
        <a:lstStyle/>
        <a:p>
          <a:endParaRPr lang="ru-RU"/>
        </a:p>
      </dgm:t>
    </dgm:pt>
    <dgm:pt modelId="{D14B6C0F-29DD-471B-8E3A-0D19FE29F82A}" type="sibTrans" cxnId="{F06255F6-D8F3-43DC-B2EF-1A0C5C508AF5}">
      <dgm:prSet/>
      <dgm:spPr/>
      <dgm:t>
        <a:bodyPr/>
        <a:lstStyle/>
        <a:p>
          <a:endParaRPr lang="ru-RU"/>
        </a:p>
      </dgm:t>
    </dgm:pt>
    <dgm:pt modelId="{ABB01910-8453-4C94-A141-7C6E23B8D40D}" type="pres">
      <dgm:prSet presAssocID="{DC9B38ED-CD48-4DAD-A991-376D0C861ECA}" presName="compositeShape" presStyleCnt="0">
        <dgm:presLayoutVars>
          <dgm:chMax val="7"/>
          <dgm:dir/>
          <dgm:resizeHandles val="exact"/>
        </dgm:presLayoutVars>
      </dgm:prSet>
      <dgm:spPr/>
    </dgm:pt>
    <dgm:pt modelId="{D3D3628E-3277-4C67-8ABF-DA43298D156C}" type="pres">
      <dgm:prSet presAssocID="{E37F1084-C72F-48F0-BCF4-36F305AA5978}" presName="circ1" presStyleLbl="vennNode1" presStyleIdx="0" presStyleCnt="3"/>
      <dgm:spPr/>
      <dgm:t>
        <a:bodyPr/>
        <a:lstStyle/>
        <a:p>
          <a:endParaRPr lang="ru-RU"/>
        </a:p>
      </dgm:t>
    </dgm:pt>
    <dgm:pt modelId="{24A343FA-EE86-4271-9DC3-0EB60D56837F}" type="pres">
      <dgm:prSet presAssocID="{E37F1084-C72F-48F0-BCF4-36F305AA597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2D513-E4F2-4FA4-A6CC-79313F113FED}" type="pres">
      <dgm:prSet presAssocID="{637C32B6-2FAE-4DA3-B327-F2012A3C76DE}" presName="circ2" presStyleLbl="vennNode1" presStyleIdx="1" presStyleCnt="3"/>
      <dgm:spPr/>
      <dgm:t>
        <a:bodyPr/>
        <a:lstStyle/>
        <a:p>
          <a:endParaRPr lang="ru-RU"/>
        </a:p>
      </dgm:t>
    </dgm:pt>
    <dgm:pt modelId="{9C90F42A-1A57-4346-9A66-AED9490121E2}" type="pres">
      <dgm:prSet presAssocID="{637C32B6-2FAE-4DA3-B327-F2012A3C76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4BE40-13C9-4902-8EA8-7CCD91190BA7}" type="pres">
      <dgm:prSet presAssocID="{31B6EAF0-F0D6-482B-A1ED-9A0A0BF94EFA}" presName="circ3" presStyleLbl="vennNode1" presStyleIdx="2" presStyleCnt="3"/>
      <dgm:spPr/>
      <dgm:t>
        <a:bodyPr/>
        <a:lstStyle/>
        <a:p>
          <a:endParaRPr lang="ru-RU"/>
        </a:p>
      </dgm:t>
    </dgm:pt>
    <dgm:pt modelId="{0007E362-84BD-455A-A203-FF5B3F77E80F}" type="pres">
      <dgm:prSet presAssocID="{31B6EAF0-F0D6-482B-A1ED-9A0A0BF94E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255F6-D8F3-43DC-B2EF-1A0C5C508AF5}" srcId="{DC9B38ED-CD48-4DAD-A991-376D0C861ECA}" destId="{31B6EAF0-F0D6-482B-A1ED-9A0A0BF94EFA}" srcOrd="2" destOrd="0" parTransId="{992C10BD-F42F-4F35-A93D-A132C57C6D32}" sibTransId="{D14B6C0F-29DD-471B-8E3A-0D19FE29F82A}"/>
    <dgm:cxn modelId="{0265BA52-C388-4244-AFAC-828D57C0257D}" type="presOf" srcId="{E37F1084-C72F-48F0-BCF4-36F305AA5978}" destId="{24A343FA-EE86-4271-9DC3-0EB60D56837F}" srcOrd="1" destOrd="0" presId="urn:microsoft.com/office/officeart/2005/8/layout/venn1"/>
    <dgm:cxn modelId="{4270361C-01A8-4EB7-84A2-8C6B33F270DB}" type="presOf" srcId="{31B6EAF0-F0D6-482B-A1ED-9A0A0BF94EFA}" destId="{55E4BE40-13C9-4902-8EA8-7CCD91190BA7}" srcOrd="0" destOrd="0" presId="urn:microsoft.com/office/officeart/2005/8/layout/venn1"/>
    <dgm:cxn modelId="{238013FA-7698-456F-AAEC-2151561D4540}" srcId="{DC9B38ED-CD48-4DAD-A991-376D0C861ECA}" destId="{637C32B6-2FAE-4DA3-B327-F2012A3C76DE}" srcOrd="1" destOrd="0" parTransId="{6364908C-E107-46E3-AA51-9864CBA5225F}" sibTransId="{D2553E26-B101-4891-9AAC-7972C1957DCC}"/>
    <dgm:cxn modelId="{85AB558F-D6A6-44BA-AA57-C3A0EE03DCB8}" type="presOf" srcId="{E37F1084-C72F-48F0-BCF4-36F305AA5978}" destId="{D3D3628E-3277-4C67-8ABF-DA43298D156C}" srcOrd="0" destOrd="0" presId="urn:microsoft.com/office/officeart/2005/8/layout/venn1"/>
    <dgm:cxn modelId="{3D838484-5880-4F7C-9921-13C15947D9E7}" type="presOf" srcId="{637C32B6-2FAE-4DA3-B327-F2012A3C76DE}" destId="{9C90F42A-1A57-4346-9A66-AED9490121E2}" srcOrd="1" destOrd="0" presId="urn:microsoft.com/office/officeart/2005/8/layout/venn1"/>
    <dgm:cxn modelId="{4867A389-EBF6-46E2-BE52-6BF5826FA720}" type="presOf" srcId="{637C32B6-2FAE-4DA3-B327-F2012A3C76DE}" destId="{27C2D513-E4F2-4FA4-A6CC-79313F113FED}" srcOrd="0" destOrd="0" presId="urn:microsoft.com/office/officeart/2005/8/layout/venn1"/>
    <dgm:cxn modelId="{61717A59-16D5-4273-9813-C79BD83DBBCB}" type="presOf" srcId="{DC9B38ED-CD48-4DAD-A991-376D0C861ECA}" destId="{ABB01910-8453-4C94-A141-7C6E23B8D40D}" srcOrd="0" destOrd="0" presId="urn:microsoft.com/office/officeart/2005/8/layout/venn1"/>
    <dgm:cxn modelId="{22CDDD40-5A70-4D0D-8232-0795F133FC64}" type="presOf" srcId="{31B6EAF0-F0D6-482B-A1ED-9A0A0BF94EFA}" destId="{0007E362-84BD-455A-A203-FF5B3F77E80F}" srcOrd="1" destOrd="0" presId="urn:microsoft.com/office/officeart/2005/8/layout/venn1"/>
    <dgm:cxn modelId="{6E4CFCDA-29EE-495B-BDBC-10580D136EF9}" srcId="{DC9B38ED-CD48-4DAD-A991-376D0C861ECA}" destId="{E37F1084-C72F-48F0-BCF4-36F305AA5978}" srcOrd="0" destOrd="0" parTransId="{80F57F75-1522-41C5-A997-8E63778AD7FE}" sibTransId="{E66046DB-9B24-4845-B7D3-121901365A6E}"/>
    <dgm:cxn modelId="{8C31C083-0CA3-44DE-BE22-B30E68C4605F}" type="presParOf" srcId="{ABB01910-8453-4C94-A141-7C6E23B8D40D}" destId="{D3D3628E-3277-4C67-8ABF-DA43298D156C}" srcOrd="0" destOrd="0" presId="urn:microsoft.com/office/officeart/2005/8/layout/venn1"/>
    <dgm:cxn modelId="{8CDA94D2-1845-46D9-8FAF-EDBAD7813D01}" type="presParOf" srcId="{ABB01910-8453-4C94-A141-7C6E23B8D40D}" destId="{24A343FA-EE86-4271-9DC3-0EB60D56837F}" srcOrd="1" destOrd="0" presId="urn:microsoft.com/office/officeart/2005/8/layout/venn1"/>
    <dgm:cxn modelId="{375C7CF2-75DA-49AE-B3E7-D8D7CE5873E5}" type="presParOf" srcId="{ABB01910-8453-4C94-A141-7C6E23B8D40D}" destId="{27C2D513-E4F2-4FA4-A6CC-79313F113FED}" srcOrd="2" destOrd="0" presId="urn:microsoft.com/office/officeart/2005/8/layout/venn1"/>
    <dgm:cxn modelId="{8B0DBE8B-2E13-41E1-B519-3317426C7B85}" type="presParOf" srcId="{ABB01910-8453-4C94-A141-7C6E23B8D40D}" destId="{9C90F42A-1A57-4346-9A66-AED9490121E2}" srcOrd="3" destOrd="0" presId="urn:microsoft.com/office/officeart/2005/8/layout/venn1"/>
    <dgm:cxn modelId="{1A61049F-F573-4241-99BE-F28C61EA5CCB}" type="presParOf" srcId="{ABB01910-8453-4C94-A141-7C6E23B8D40D}" destId="{55E4BE40-13C9-4902-8EA8-7CCD91190BA7}" srcOrd="4" destOrd="0" presId="urn:microsoft.com/office/officeart/2005/8/layout/venn1"/>
    <dgm:cxn modelId="{4FC4C7CC-C549-4638-A0FC-B397FFD6EAD5}" type="presParOf" srcId="{ABB01910-8453-4C94-A141-7C6E23B8D40D}" destId="{0007E362-84BD-455A-A203-FF5B3F77E8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3628E-3277-4C67-8ABF-DA43298D156C}">
      <dsp:nvSpPr>
        <dsp:cNvPr id="0" name=""/>
        <dsp:cNvSpPr/>
      </dsp:nvSpPr>
      <dsp:spPr>
        <a:xfrm>
          <a:off x="2869772" y="38704"/>
          <a:ext cx="1857805" cy="18578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педагог</a:t>
          </a:r>
          <a:endParaRPr lang="ru-RU" sz="2200" kern="1200" dirty="0"/>
        </a:p>
      </dsp:txBody>
      <dsp:txXfrm>
        <a:off x="3117479" y="363820"/>
        <a:ext cx="1362390" cy="836012"/>
      </dsp:txXfrm>
    </dsp:sp>
    <dsp:sp modelId="{27C2D513-E4F2-4FA4-A6CC-79313F113FED}">
      <dsp:nvSpPr>
        <dsp:cNvPr id="0" name=""/>
        <dsp:cNvSpPr/>
      </dsp:nvSpPr>
      <dsp:spPr>
        <a:xfrm>
          <a:off x="3540130" y="1199832"/>
          <a:ext cx="1857805" cy="18578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родитель</a:t>
          </a:r>
          <a:endParaRPr lang="ru-RU" sz="2200" kern="1200" dirty="0"/>
        </a:p>
      </dsp:txBody>
      <dsp:txXfrm>
        <a:off x="4108309" y="1679766"/>
        <a:ext cx="1114683" cy="1021793"/>
      </dsp:txXfrm>
    </dsp:sp>
    <dsp:sp modelId="{55E4BE40-13C9-4902-8EA8-7CCD91190BA7}">
      <dsp:nvSpPr>
        <dsp:cNvPr id="0" name=""/>
        <dsp:cNvSpPr/>
      </dsp:nvSpPr>
      <dsp:spPr>
        <a:xfrm>
          <a:off x="2199413" y="1199832"/>
          <a:ext cx="1857805" cy="18578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ребёнок</a:t>
          </a:r>
          <a:endParaRPr lang="ru-RU" sz="2200" kern="1200" dirty="0"/>
        </a:p>
      </dsp:txBody>
      <dsp:txXfrm>
        <a:off x="2374357" y="1679766"/>
        <a:ext cx="1114683" cy="1021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7E4036-1392-4151-AF84-3794E858918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DF387-47EB-4856-A529-75051C543D4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E7E4036-1392-4151-AF84-3794E858918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7DF387-47EB-4856-A529-75051C543D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7957" y="332656"/>
            <a:ext cx="7843950" cy="1440160"/>
          </a:xfrm>
        </p:spPr>
        <p:txBody>
          <a:bodyPr/>
          <a:lstStyle/>
          <a:p>
            <a:r>
              <a:rPr lang="ru-RU" sz="3600" b="1" i="1" u="sng" dirty="0" err="1" smtClean="0"/>
              <a:t>Лэпбук</a:t>
            </a:r>
            <a:r>
              <a:rPr lang="ru-RU" sz="3600" b="1" i="1" u="sng" dirty="0" smtClean="0"/>
              <a:t> и его значение в работе с детьми дошкольного возраста</a:t>
            </a:r>
            <a:endParaRPr lang="ru-RU" sz="3600" b="1" i="1" u="sng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Подготовила </a:t>
            </a:r>
            <a:endParaRPr lang="ru-RU" b="1" i="1" dirty="0" smtClean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ru-RU" b="1" i="1" smtClean="0">
                <a:solidFill>
                  <a:schemeClr val="accent1"/>
                </a:solidFill>
              </a:rPr>
              <a:t>воспитатель</a:t>
            </a:r>
            <a:endParaRPr lang="ru-RU" b="1" i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Иванова </a:t>
            </a:r>
            <a:r>
              <a:rPr lang="ru-RU" b="1" i="1" dirty="0" smtClean="0">
                <a:solidFill>
                  <a:schemeClr val="accent1"/>
                </a:solidFill>
              </a:rPr>
              <a:t>Ю.В</a:t>
            </a:r>
            <a:r>
              <a:rPr lang="ru-RU" b="1" i="1" dirty="0" smtClean="0">
                <a:solidFill>
                  <a:schemeClr val="accent1"/>
                </a:solidFill>
              </a:rPr>
              <a:t>.</a:t>
            </a:r>
            <a:endParaRPr lang="ru-RU" b="1" i="1" dirty="0" smtClean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6" y="2258931"/>
            <a:ext cx="5168457" cy="3878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467544" y="2492896"/>
            <a:ext cx="8208912" cy="39498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err="1" smtClean="0"/>
              <a:t>Лэпбук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lapbook</a:t>
            </a:r>
            <a:r>
              <a:rPr lang="ru-RU" dirty="0"/>
              <a:t>) –в дословном переводе с английского значит </a:t>
            </a:r>
            <a:r>
              <a:rPr lang="ru-RU" dirty="0" smtClean="0"/>
              <a:t>«книга на коленях» </a:t>
            </a:r>
            <a:r>
              <a:rPr lang="ru-RU" dirty="0"/>
              <a:t>(</a:t>
            </a:r>
            <a:r>
              <a:rPr lang="ru-RU" dirty="0" err="1"/>
              <a:t>lap</a:t>
            </a:r>
            <a:r>
              <a:rPr lang="ru-RU" dirty="0"/>
              <a:t> –колени, </a:t>
            </a:r>
            <a:r>
              <a:rPr lang="ru-RU" dirty="0" err="1"/>
              <a:t>book</a:t>
            </a:r>
            <a:r>
              <a:rPr lang="ru-RU" dirty="0"/>
              <a:t>- книга). </a:t>
            </a:r>
            <a:endParaRPr lang="en-US" dirty="0" smtClean="0"/>
          </a:p>
          <a:p>
            <a:r>
              <a:rPr lang="ru-RU" dirty="0" smtClean="0"/>
              <a:t>Это </a:t>
            </a:r>
            <a:r>
              <a:rPr lang="ru-RU" dirty="0"/>
              <a:t>самодельная бумажная книжечка с кармашками, дверками, окошками, подвижными деталями, которые ребенок может доставать, перекладывать, складывать по своему усмотрению. В ней собирается материал по какой-то определенной </a:t>
            </a:r>
            <a:r>
              <a:rPr lang="ru-RU" dirty="0" smtClean="0"/>
              <a:t>теме.</a:t>
            </a:r>
          </a:p>
          <a:p>
            <a:r>
              <a:rPr lang="ru-RU" dirty="0" err="1" smtClean="0"/>
              <a:t>Лэпбук</a:t>
            </a:r>
            <a:r>
              <a:rPr lang="ru-RU" dirty="0" smtClean="0"/>
              <a:t> – это собирательный образ плаката, книги и раздаточного материала, который направлен на развитие творческого потенциала в рамках заданной темы.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3888" y="548680"/>
            <a:ext cx="4880865" cy="1054250"/>
          </a:xfrm>
        </p:spPr>
        <p:txBody>
          <a:bodyPr/>
          <a:lstStyle/>
          <a:p>
            <a:r>
              <a:rPr lang="ru-RU" sz="3600" b="1" i="1" dirty="0" smtClean="0"/>
              <a:t>Что такое </a:t>
            </a:r>
            <a:r>
              <a:rPr lang="ru-RU" sz="3600" b="1" i="1" dirty="0" err="1" smtClean="0"/>
              <a:t>лэпбук</a:t>
            </a:r>
            <a:r>
              <a:rPr lang="en-US" sz="3600" b="1" i="1" dirty="0" smtClean="0"/>
              <a:t>?</a:t>
            </a:r>
            <a:endParaRPr lang="ru-RU" sz="36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6" b="14122"/>
          <a:stretch/>
        </p:blipFill>
        <p:spPr>
          <a:xfrm>
            <a:off x="251520" y="404664"/>
            <a:ext cx="3647975" cy="2221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0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88840"/>
            <a:ext cx="8647936" cy="44596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Способствует</a:t>
            </a:r>
            <a:r>
              <a:rPr lang="ru-RU" dirty="0"/>
              <a:t>:</a:t>
            </a:r>
            <a:endParaRPr lang="en-US" dirty="0" smtClean="0"/>
          </a:p>
          <a:p>
            <a:r>
              <a:rPr lang="ru-RU" dirty="0" smtClean="0"/>
              <a:t>организации </a:t>
            </a:r>
            <a:r>
              <a:rPr lang="ru-RU" dirty="0"/>
              <a:t>материала по изучаемой теме в рамках комплексно-тематического </a:t>
            </a:r>
            <a:r>
              <a:rPr lang="ru-RU" dirty="0" smtClean="0"/>
              <a:t>планирования</a:t>
            </a:r>
            <a:endParaRPr lang="ru-RU" dirty="0"/>
          </a:p>
          <a:p>
            <a:r>
              <a:rPr lang="ru-RU" dirty="0" smtClean="0"/>
              <a:t>оформлению результатов совместно</a:t>
            </a:r>
            <a:r>
              <a:rPr lang="ru-RU" dirty="0"/>
              <a:t>й</a:t>
            </a:r>
            <a:r>
              <a:rPr lang="ru-RU" dirty="0" smtClean="0"/>
              <a:t>  проектной</a:t>
            </a:r>
            <a:r>
              <a:rPr lang="en-US" dirty="0" smtClean="0"/>
              <a:t> </a:t>
            </a:r>
            <a:r>
              <a:rPr lang="ru-RU" dirty="0" smtClean="0"/>
              <a:t>деятельности</a:t>
            </a:r>
            <a:endParaRPr lang="ru-RU" dirty="0"/>
          </a:p>
          <a:p>
            <a:r>
              <a:rPr lang="ru-RU" dirty="0" smtClean="0"/>
              <a:t>организации </a:t>
            </a:r>
            <a:r>
              <a:rPr lang="ru-RU" dirty="0"/>
              <a:t>индивидуальной </a:t>
            </a:r>
            <a:r>
              <a:rPr lang="ru-RU" dirty="0" smtClean="0"/>
              <a:t>и                                 </a:t>
            </a:r>
            <a:r>
              <a:rPr lang="ru-RU" dirty="0"/>
              <a:t>самостоятельной работы  с </a:t>
            </a:r>
            <a:r>
              <a:rPr lang="ru-RU" dirty="0" smtClean="0"/>
              <a:t>детьми</a:t>
            </a:r>
          </a:p>
          <a:p>
            <a:r>
              <a:rPr lang="ru-RU" dirty="0" smtClean="0"/>
              <a:t>творческой реализации педагога</a:t>
            </a:r>
          </a:p>
          <a:p>
            <a:r>
              <a:rPr lang="ru-RU" dirty="0"/>
              <a:t>р</a:t>
            </a:r>
            <a:r>
              <a:rPr lang="ru-RU" dirty="0" smtClean="0"/>
              <a:t>еализации партнерских </a:t>
            </a:r>
          </a:p>
          <a:p>
            <a:pPr marL="0" indent="0">
              <a:buNone/>
            </a:pPr>
            <a:r>
              <a:rPr lang="ru-RU" dirty="0" smtClean="0"/>
              <a:t>  взаимоотношений между взрослыми </a:t>
            </a:r>
          </a:p>
          <a:p>
            <a:pPr marL="0" indent="0">
              <a:buNone/>
            </a:pPr>
            <a:r>
              <a:rPr lang="ru-RU" dirty="0" smtClean="0"/>
              <a:t>  и детьми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Это </a:t>
            </a:r>
            <a:r>
              <a:rPr lang="ru-RU" dirty="0">
                <a:solidFill>
                  <a:schemeClr val="accent1"/>
                </a:solidFill>
              </a:rPr>
              <a:t>прекрасный способ подать </a:t>
            </a:r>
            <a:r>
              <a:rPr lang="ru-RU" dirty="0" smtClean="0">
                <a:solidFill>
                  <a:schemeClr val="accent1"/>
                </a:solidFill>
              </a:rPr>
              <a:t>всю</a:t>
            </a:r>
            <a:r>
              <a:rPr lang="en-US" dirty="0" smtClean="0">
                <a:solidFill>
                  <a:schemeClr val="accent1"/>
                </a:solidFill>
              </a:rPr>
              <a:t>                   </a:t>
            </a:r>
            <a:r>
              <a:rPr lang="ru-RU" dirty="0" smtClean="0">
                <a:solidFill>
                  <a:schemeClr val="accent1"/>
                </a:solidFill>
              </a:rPr>
              <a:t>                       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    имеющуюся </a:t>
            </a:r>
            <a:r>
              <a:rPr lang="ru-RU" dirty="0">
                <a:solidFill>
                  <a:schemeClr val="accent1"/>
                </a:solidFill>
              </a:rPr>
              <a:t>информацию в </a:t>
            </a:r>
            <a:r>
              <a:rPr lang="ru-RU" dirty="0" smtClean="0">
                <a:solidFill>
                  <a:schemeClr val="accent1"/>
                </a:solidFill>
              </a:rPr>
              <a:t>                                                     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         компактной форме</a:t>
            </a:r>
            <a:endParaRPr lang="ru-RU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Значение </a:t>
            </a:r>
            <a:r>
              <a:rPr lang="ru-RU" sz="4000" b="1" i="1" dirty="0" err="1" smtClean="0"/>
              <a:t>лэпбука</a:t>
            </a:r>
            <a:r>
              <a:rPr lang="ru-RU" sz="4000" b="1" i="1" dirty="0" smtClean="0"/>
              <a:t> </a:t>
            </a:r>
            <a:r>
              <a:rPr lang="ru-RU" sz="4000" b="1" i="1" dirty="0"/>
              <a:t>для </a:t>
            </a:r>
            <a:r>
              <a:rPr lang="ru-RU" sz="4000" b="1" i="1" dirty="0" smtClean="0"/>
              <a:t>педагога</a:t>
            </a:r>
            <a:r>
              <a:rPr lang="ru-RU" sz="4000" dirty="0"/>
              <a:t/>
            </a:r>
            <a:br>
              <a:rPr lang="ru-RU" sz="4000" dirty="0"/>
            </a:b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87" y="3805191"/>
            <a:ext cx="4026024" cy="3019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Способствует:</a:t>
            </a:r>
            <a:endParaRPr lang="ru-RU" dirty="0"/>
          </a:p>
          <a:p>
            <a:r>
              <a:rPr lang="ru-RU" dirty="0" smtClean="0"/>
              <a:t>пониманию </a:t>
            </a:r>
            <a:r>
              <a:rPr lang="ru-RU" dirty="0"/>
              <a:t>и запоминанию информации по изучаемой </a:t>
            </a:r>
            <a:r>
              <a:rPr lang="ru-RU" dirty="0" smtClean="0"/>
              <a:t>теме</a:t>
            </a:r>
            <a:endParaRPr lang="ru-RU" dirty="0"/>
          </a:p>
          <a:p>
            <a:r>
              <a:rPr lang="ru-RU" dirty="0" smtClean="0"/>
              <a:t>приобретению </a:t>
            </a:r>
            <a:r>
              <a:rPr lang="ru-RU" dirty="0"/>
              <a:t>ребенком навыков самостоятельного сбора </a:t>
            </a:r>
            <a:r>
              <a:rPr lang="ru-RU" dirty="0" smtClean="0"/>
              <a:t>информации </a:t>
            </a:r>
            <a:r>
              <a:rPr lang="ru-RU" dirty="0"/>
              <a:t>по изучаемой </a:t>
            </a:r>
            <a:r>
              <a:rPr lang="ru-RU" dirty="0" smtClean="0"/>
              <a:t>теме, обобщению ее, систематизации</a:t>
            </a:r>
            <a:endParaRPr lang="ru-RU" dirty="0"/>
          </a:p>
          <a:p>
            <a:r>
              <a:rPr lang="ru-RU" dirty="0" smtClean="0"/>
              <a:t>повторению </a:t>
            </a:r>
            <a:r>
              <a:rPr lang="ru-RU" dirty="0"/>
              <a:t>и закреплению материала по пройденной </a:t>
            </a:r>
            <a:r>
              <a:rPr lang="ru-RU" dirty="0" smtClean="0"/>
              <a:t>теме</a:t>
            </a:r>
          </a:p>
          <a:p>
            <a:r>
              <a:rPr lang="ru-RU" dirty="0"/>
              <a:t>у</a:t>
            </a:r>
            <a:r>
              <a:rPr lang="ru-RU" dirty="0" smtClean="0"/>
              <a:t>мению договариваться</a:t>
            </a:r>
          </a:p>
          <a:p>
            <a:pPr marL="0" indent="0">
              <a:buNone/>
            </a:pPr>
            <a:r>
              <a:rPr lang="ru-RU" dirty="0" smtClean="0"/>
              <a:t> со сверстниками, распределять</a:t>
            </a:r>
          </a:p>
          <a:p>
            <a:pPr marL="0" indent="0">
              <a:buNone/>
            </a:pPr>
            <a:r>
              <a:rPr lang="ru-RU" dirty="0" smtClean="0"/>
              <a:t> обязанности при создании </a:t>
            </a:r>
            <a:r>
              <a:rPr lang="ru-RU" dirty="0" err="1" smtClean="0"/>
              <a:t>лэпбука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34400" cy="100811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 smtClean="0"/>
              <a:t>Значение </a:t>
            </a:r>
            <a:r>
              <a:rPr lang="ru-RU" sz="4000" b="1" i="1" dirty="0" err="1"/>
              <a:t>л</a:t>
            </a:r>
            <a:r>
              <a:rPr lang="ru-RU" sz="4000" b="1" i="1" dirty="0" err="1" smtClean="0"/>
              <a:t>эпбука</a:t>
            </a:r>
            <a:r>
              <a:rPr lang="ru-RU" sz="4000" b="1" i="1" dirty="0" smtClean="0"/>
              <a:t> </a:t>
            </a:r>
            <a:r>
              <a:rPr lang="ru-RU" sz="4000" b="1" i="1" dirty="0"/>
              <a:t>для </a:t>
            </a:r>
            <a:r>
              <a:rPr lang="ru-RU" sz="4000" b="1" i="1" dirty="0" smtClean="0"/>
              <a:t>ребенка</a:t>
            </a:r>
            <a:br>
              <a:rPr lang="ru-RU" sz="4000" b="1" i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4" descr="http://4.bp.blogspot.com/-psbdBQVDc9M/UcLzNjE_lrI/AAAAAAAAWtc/p7y3O5sVgiY/s640/20.06.2013+13-23-42_00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4"/>
          <a:stretch/>
        </p:blipFill>
        <p:spPr bwMode="auto">
          <a:xfrm>
            <a:off x="5276313" y="4365104"/>
            <a:ext cx="3411773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285234"/>
              </p:ext>
            </p:extLst>
          </p:nvPr>
        </p:nvGraphicFramePr>
        <p:xfrm>
          <a:off x="719066" y="2060849"/>
          <a:ext cx="7597350" cy="309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«Творческое взаимодействие»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6585" y="4653136"/>
            <a:ext cx="87129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При сборе информации и оформлении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лэпбука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происходит взаимодействие: педагог-ребёнок, ребёнок-родитель, педагог-родитель.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988840"/>
            <a:ext cx="741682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Помогает</a:t>
            </a:r>
            <a:r>
              <a:rPr lang="ru-RU" dirty="0" smtClean="0"/>
              <a:t>:</a:t>
            </a:r>
            <a:endParaRPr lang="ru-RU" dirty="0"/>
          </a:p>
          <a:p>
            <a:pPr lvl="0"/>
            <a:r>
              <a:rPr lang="ru-RU" dirty="0"/>
              <a:t>структурировать </a:t>
            </a:r>
            <a:r>
              <a:rPr lang="ru-RU" dirty="0" smtClean="0"/>
              <a:t>большой объем данных</a:t>
            </a:r>
          </a:p>
          <a:p>
            <a:pPr lvl="0"/>
            <a:r>
              <a:rPr lang="ru-RU" dirty="0"/>
              <a:t>р</a:t>
            </a:r>
            <a:r>
              <a:rPr lang="ru-RU" dirty="0" smtClean="0"/>
              <a:t>ебенок самостоятельно собирает нужную информацию</a:t>
            </a:r>
            <a:endParaRPr lang="ru-RU" dirty="0"/>
          </a:p>
          <a:p>
            <a:pPr lvl="0"/>
            <a:r>
              <a:rPr lang="ru-RU" dirty="0" smtClean="0"/>
              <a:t>развивать </a:t>
            </a:r>
            <a:r>
              <a:rPr lang="ru-RU" dirty="0"/>
              <a:t>познавательный </a:t>
            </a:r>
            <a:r>
              <a:rPr lang="ru-RU" dirty="0" smtClean="0"/>
              <a:t>интерес, творческое мышление, мелкую моторику и речь ребёнка</a:t>
            </a:r>
            <a:endParaRPr lang="ru-RU" dirty="0"/>
          </a:p>
          <a:p>
            <a:pPr lvl="0"/>
            <a:r>
              <a:rPr lang="ru-RU" dirty="0"/>
              <a:t>разнообразить даже </a:t>
            </a:r>
            <a:r>
              <a:rPr lang="ru-RU" dirty="0" smtClean="0"/>
              <a:t>самую скучную тему</a:t>
            </a:r>
            <a:endParaRPr lang="ru-RU" dirty="0"/>
          </a:p>
          <a:p>
            <a:pPr lvl="0"/>
            <a:r>
              <a:rPr lang="ru-RU" dirty="0"/>
              <a:t>научить простому способу </a:t>
            </a:r>
            <a:r>
              <a:rPr lang="ru-RU" dirty="0" smtClean="0"/>
              <a:t>запоминания</a:t>
            </a:r>
            <a:endParaRPr lang="ru-RU" dirty="0"/>
          </a:p>
          <a:p>
            <a:r>
              <a:rPr lang="ru-RU" dirty="0"/>
              <a:t>о</a:t>
            </a:r>
            <a:r>
              <a:rPr lang="ru-RU" dirty="0" smtClean="0"/>
              <a:t>бъединяет педагогов, детей и родителей </a:t>
            </a:r>
            <a:r>
              <a:rPr lang="ru-RU" dirty="0"/>
              <a:t>для увлекательного и полезного </a:t>
            </a:r>
            <a:r>
              <a:rPr lang="ru-RU" dirty="0" smtClean="0"/>
              <a:t>занятия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Преимущество использования </a:t>
            </a:r>
            <a:r>
              <a:rPr lang="ru-RU" sz="3600" b="1" i="1" dirty="0" err="1" smtClean="0"/>
              <a:t>лэпбука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197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980728"/>
            <a:ext cx="7617169" cy="643678"/>
          </a:xfrm>
        </p:spPr>
        <p:txBody>
          <a:bodyPr/>
          <a:lstStyle/>
          <a:p>
            <a:r>
              <a:rPr lang="ru-RU" sz="3600" b="1" i="1" dirty="0">
                <a:solidFill>
                  <a:srgbClr val="873624"/>
                </a:solidFill>
              </a:rPr>
              <a:t>Почему технология «</a:t>
            </a:r>
            <a:r>
              <a:rPr lang="ru-RU" sz="3600" b="1" i="1" dirty="0" err="1">
                <a:solidFill>
                  <a:srgbClr val="873624"/>
                </a:solidFill>
              </a:rPr>
              <a:t>лэпбук</a:t>
            </a:r>
            <a:r>
              <a:rPr lang="ru-RU" sz="3600" b="1" i="1" dirty="0">
                <a:solidFill>
                  <a:srgbClr val="873624"/>
                </a:solidFill>
              </a:rPr>
              <a:t>» актуальна в наше время?</a:t>
            </a:r>
            <a:br>
              <a:rPr lang="ru-RU" sz="3600" b="1" i="1" dirty="0">
                <a:solidFill>
                  <a:srgbClr val="873624"/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1" y="2060849"/>
            <a:ext cx="8208912" cy="46085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chemeClr val="accent1"/>
                </a:solidFill>
              </a:rPr>
              <a:t>Лэпбук</a:t>
            </a:r>
            <a:r>
              <a:rPr lang="ru-RU" b="1" dirty="0">
                <a:solidFill>
                  <a:schemeClr val="accent1"/>
                </a:solidFill>
              </a:rPr>
              <a:t> отвечает требованиям ФГОС дошкольного образования к пространственной предметно-развивающей среде:</a:t>
            </a:r>
            <a:endParaRPr lang="ru-RU" dirty="0">
              <a:solidFill>
                <a:schemeClr val="accent1"/>
              </a:solidFill>
            </a:endParaRPr>
          </a:p>
          <a:p>
            <a:pPr lvl="0"/>
            <a:r>
              <a:rPr lang="ru-RU" dirty="0"/>
              <a:t> </a:t>
            </a:r>
            <a:r>
              <a:rPr lang="ru-RU" dirty="0" err="1"/>
              <a:t>полифункционален</a:t>
            </a:r>
            <a:r>
              <a:rPr lang="ru-RU" dirty="0"/>
              <a:t>: способствует развитию творчества, </a:t>
            </a:r>
            <a:r>
              <a:rPr lang="ru-RU" dirty="0" smtClean="0"/>
              <a:t>воображения</a:t>
            </a:r>
            <a:endParaRPr lang="ru-RU" dirty="0"/>
          </a:p>
          <a:p>
            <a:pPr lvl="0"/>
            <a:r>
              <a:rPr lang="ru-RU" dirty="0"/>
              <a:t>пригоден к использованию одновременно группой детей (в том числе с </a:t>
            </a:r>
            <a:r>
              <a:rPr lang="ru-RU" dirty="0" smtClean="0"/>
              <a:t>участием взрослого </a:t>
            </a:r>
            <a:r>
              <a:rPr lang="ru-RU" dirty="0"/>
              <a:t>как играющего партнера</a:t>
            </a:r>
            <a:r>
              <a:rPr lang="ru-RU" dirty="0" smtClean="0"/>
              <a:t>)</a:t>
            </a:r>
            <a:endParaRPr lang="ru-RU" dirty="0"/>
          </a:p>
          <a:p>
            <a:pPr lvl="0"/>
            <a:r>
              <a:rPr lang="ru-RU" dirty="0"/>
              <a:t>обладает дидактическими свойствами, несет в себе способы ознакомления с цветом, формой и т.д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dirty="0"/>
              <a:t>является средством художественно-эстетического развития ребенка, приобщает его к миру </a:t>
            </a:r>
            <a:r>
              <a:rPr lang="ru-RU" dirty="0" smtClean="0"/>
              <a:t>искусства</a:t>
            </a:r>
            <a:endParaRPr lang="ru-RU" dirty="0"/>
          </a:p>
          <a:p>
            <a:pPr lvl="0"/>
            <a:r>
              <a:rPr lang="ru-RU" dirty="0"/>
              <a:t>вариативен (есть несколько вариантов использования каждой его части</a:t>
            </a:r>
            <a:r>
              <a:rPr lang="ru-RU" dirty="0" smtClean="0"/>
              <a:t>)</a:t>
            </a:r>
            <a:endParaRPr lang="ru-RU" dirty="0"/>
          </a:p>
          <a:p>
            <a:pPr lvl="0"/>
            <a:r>
              <a:rPr lang="ru-RU" dirty="0"/>
              <a:t>его структура и содержание доступны детям дошкольного </a:t>
            </a:r>
            <a:r>
              <a:rPr lang="ru-RU" dirty="0" smtClean="0"/>
              <a:t>возраста</a:t>
            </a:r>
            <a:endParaRPr lang="ru-RU" dirty="0"/>
          </a:p>
          <a:p>
            <a:pPr lvl="0"/>
            <a:r>
              <a:rPr lang="ru-RU" dirty="0"/>
              <a:t>обеспечивает игровую, познавательную, исследовательскую и творческую активность всех </a:t>
            </a:r>
            <a:r>
              <a:rPr lang="ru-RU" dirty="0" smtClean="0"/>
              <a:t>воспитанников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4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2593" y="2287489"/>
            <a:ext cx="7745505" cy="3877815"/>
          </a:xfrm>
        </p:spPr>
        <p:txBody>
          <a:bodyPr/>
          <a:lstStyle/>
          <a:p>
            <a:r>
              <a:rPr lang="ru-RU" dirty="0"/>
              <a:t>С описанием процесса изготовления </a:t>
            </a:r>
            <a:r>
              <a:rPr lang="ru-RU" dirty="0" err="1"/>
              <a:t>лэпбука</a:t>
            </a:r>
            <a:r>
              <a:rPr lang="ru-RU" dirty="0"/>
              <a:t> </a:t>
            </a:r>
            <a:r>
              <a:rPr lang="ru-RU" dirty="0" smtClean="0"/>
              <a:t>можно </a:t>
            </a:r>
            <a:r>
              <a:rPr lang="ru-RU" dirty="0"/>
              <a:t>познакомиться на страницах журнала «Дошкольное образование» № 11 </a:t>
            </a:r>
            <a:r>
              <a:rPr lang="ru-RU" dirty="0" smtClean="0"/>
              <a:t> </a:t>
            </a:r>
            <a:r>
              <a:rPr lang="ru-RU" dirty="0"/>
              <a:t>2014г. </a:t>
            </a:r>
            <a:r>
              <a:rPr lang="ru-RU" dirty="0" smtClean="0"/>
              <a:t>- № 5 2015г., автор статьи Татьяна Пироженко.</a:t>
            </a:r>
          </a:p>
          <a:p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сайте «Это интересно!» (</a:t>
            </a:r>
            <a:r>
              <a:rPr lang="en-US" dirty="0" err="1"/>
              <a:t>tavika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Где можно получить информацию </a:t>
            </a:r>
            <a:br>
              <a:rPr lang="ru-RU" sz="3600" b="1" i="1" dirty="0" smtClean="0"/>
            </a:br>
            <a:r>
              <a:rPr lang="ru-RU" sz="3600" b="1" i="1" dirty="0" smtClean="0"/>
              <a:t>о процессе изготовлении </a:t>
            </a:r>
            <a:r>
              <a:rPr lang="ru-RU" sz="3600" b="1" i="1" dirty="0" err="1" smtClean="0"/>
              <a:t>лэпбука</a:t>
            </a:r>
            <a:r>
              <a:rPr lang="en-US" sz="3600" b="1" i="1" dirty="0" smtClean="0"/>
              <a:t>?</a:t>
            </a:r>
            <a:endParaRPr lang="ru-RU" sz="3600" b="1" i="1" dirty="0"/>
          </a:p>
        </p:txBody>
      </p:sp>
      <p:pic>
        <p:nvPicPr>
          <p:cNvPr id="3074" name="Picture 2" descr="&amp;Ecy;&amp;tcy;&amp;ocy; &amp;icy;&amp;ncy;&amp;tcy;&amp;iecy;&amp;rcy;&amp;iecy;&amp;scy;&amp;ncy;&amp;ocy;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7238042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56263" cy="105425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Picture 4" descr="http://s4.pic4you.ru/y2014/06-26/12216/44660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3828" y="1592799"/>
            <a:ext cx="302433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635</TotalTime>
  <Words>397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Book Antiqua</vt:lpstr>
      <vt:lpstr>Times New Roman</vt:lpstr>
      <vt:lpstr>Wingdings</vt:lpstr>
      <vt:lpstr>Твердый переплет</vt:lpstr>
      <vt:lpstr>Лэпбук и его значение в работе с детьми дошкольного возраста</vt:lpstr>
      <vt:lpstr>Что такое лэпбук?</vt:lpstr>
      <vt:lpstr>Значение лэпбука для педагога </vt:lpstr>
      <vt:lpstr>  Значение лэпбука для ребенка  </vt:lpstr>
      <vt:lpstr>«Творческое взаимодействие» </vt:lpstr>
      <vt:lpstr>Преимущество использования лэпбука</vt:lpstr>
      <vt:lpstr>Почему технология «лэпбук» актуальна в наше время? </vt:lpstr>
      <vt:lpstr>Где можно получить информацию  о процессе изготовлении лэпбука?</vt:lpstr>
      <vt:lpstr>Спасибо за внимание!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лепбук?</dc:title>
  <dc:creator>Admin</dc:creator>
  <cp:lastModifiedBy>Julia</cp:lastModifiedBy>
  <cp:revision>55</cp:revision>
  <dcterms:created xsi:type="dcterms:W3CDTF">2015-12-01T17:04:29Z</dcterms:created>
  <dcterms:modified xsi:type="dcterms:W3CDTF">2020-11-29T17:41:22Z</dcterms:modified>
</cp:coreProperties>
</file>