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5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7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0"/>
    <p:penClr>
      <a:srgbClr val="FF0000"/>
    </p:penClr>
  </p:showPr>
  <p:clrMru>
    <a:srgbClr val="347267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86428" autoAdjust="0"/>
  </p:normalViewPr>
  <p:slideViewPr>
    <p:cSldViewPr>
      <p:cViewPr varScale="1">
        <p:scale>
          <a:sx n="89" d="100"/>
          <a:sy n="89" d="100"/>
        </p:scale>
        <p:origin x="-130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40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0D1E8-1338-4C06-B12C-92BA29E25B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84F3-3D00-4E42-ADE2-2548EA9C26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AD37F-B326-46FB-BDF1-44AECEB8E7E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1" y="2362201"/>
            <a:ext cx="7693025" cy="3724275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657125-C7CB-4EF5-B4E9-15D8FE7A1D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AFF2C-E565-421E-88B7-EDEFEC54F9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4B09C-61BB-4770-A9BA-C34118225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59241-D9D2-401C-80B9-C4E1D907BE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76E84-F7CD-4461-A835-673CB33FB3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75977-4500-49B2-92E5-B26389E3B4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6B1B5-4ADE-4C13-BBAB-79605EFB2A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B56CC-3E03-45A9-8612-E0AD57C01B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38EF6-6CB4-4E2B-A5D0-EF7EA8827E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B2923C2-7995-4FFB-8876-7C93AFCAC9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  <p:sldLayoutId id="21474841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5800" y="620688"/>
            <a:ext cx="7772400" cy="5472607"/>
          </a:xfrm>
        </p:spPr>
        <p:txBody>
          <a:bodyPr/>
          <a:lstStyle/>
          <a:p>
            <a:r>
              <a:rPr lang="ru-RU" altLang="ru-RU" sz="4000" i="1" dirty="0" smtClean="0">
                <a:solidFill>
                  <a:srgbClr val="FF0000"/>
                </a:solidFill>
              </a:rPr>
              <a:t>Консультация </a:t>
            </a:r>
            <a:r>
              <a:rPr lang="ru-RU" altLang="ru-RU" sz="3200" i="1" dirty="0" smtClean="0">
                <a:solidFill>
                  <a:srgbClr val="FF0000"/>
                </a:solidFill>
              </a:rPr>
              <a:t/>
            </a:r>
            <a:br>
              <a:rPr lang="ru-RU" altLang="ru-RU" sz="3200" i="1" dirty="0" smtClean="0">
                <a:solidFill>
                  <a:srgbClr val="FF0000"/>
                </a:solidFill>
              </a:rPr>
            </a:br>
            <a:r>
              <a:rPr lang="ru-RU" altLang="ru-RU" sz="3200" i="1" dirty="0" smtClean="0">
                <a:solidFill>
                  <a:srgbClr val="FF0000"/>
                </a:solidFill>
              </a:rPr>
              <a:t>«Профилактика деструктивного поведения»</a:t>
            </a:r>
            <a:br>
              <a:rPr lang="ru-RU" altLang="ru-RU" sz="3200" i="1" dirty="0" smtClean="0">
                <a:solidFill>
                  <a:srgbClr val="FF0000"/>
                </a:solidFill>
              </a:rPr>
            </a:br>
            <a:r>
              <a:rPr lang="ru-RU" altLang="ru-RU" sz="3200" dirty="0" smtClean="0">
                <a:solidFill>
                  <a:srgbClr val="FF0000"/>
                </a:solidFill>
              </a:rPr>
              <a:t/>
            </a:r>
            <a:br>
              <a:rPr lang="ru-RU" altLang="ru-RU" sz="3200" dirty="0" smtClean="0">
                <a:solidFill>
                  <a:srgbClr val="FF0000"/>
                </a:solidFill>
              </a:rPr>
            </a:br>
            <a:r>
              <a:rPr lang="ru-RU" altLang="ru-RU" sz="3200" dirty="0" smtClean="0">
                <a:solidFill>
                  <a:srgbClr val="FF0000"/>
                </a:solidFill>
              </a:rPr>
              <a:t/>
            </a:r>
            <a:br>
              <a:rPr lang="ru-RU" altLang="ru-RU" sz="3200" dirty="0" smtClean="0">
                <a:solidFill>
                  <a:srgbClr val="FF0000"/>
                </a:solidFill>
              </a:rPr>
            </a:br>
            <a:r>
              <a:rPr lang="ru-RU" altLang="ru-RU" sz="3200" dirty="0" smtClean="0">
                <a:solidFill>
                  <a:srgbClr val="FF0000"/>
                </a:solidFill>
              </a:rPr>
              <a:t/>
            </a:r>
            <a:br>
              <a:rPr lang="ru-RU" altLang="ru-RU" sz="3200" dirty="0" smtClean="0">
                <a:solidFill>
                  <a:srgbClr val="FF0000"/>
                </a:solidFill>
              </a:rPr>
            </a:br>
            <a:r>
              <a:rPr lang="ru-RU" altLang="ru-RU" sz="3200" dirty="0" smtClean="0">
                <a:solidFill>
                  <a:srgbClr val="FF0000"/>
                </a:solidFill>
              </a:rPr>
              <a:t/>
            </a:r>
            <a:br>
              <a:rPr lang="ru-RU" altLang="ru-RU" sz="3200" dirty="0" smtClean="0">
                <a:solidFill>
                  <a:srgbClr val="FF0000"/>
                </a:solidFill>
              </a:rPr>
            </a:br>
            <a:r>
              <a:rPr lang="ru-RU" altLang="ru-RU" sz="1400" dirty="0" smtClean="0">
                <a:solidFill>
                  <a:schemeClr val="tx2"/>
                </a:solidFill>
              </a:rPr>
              <a:t>Подготовила: педагог-психолог Мазина Е.В</a:t>
            </a:r>
            <a:r>
              <a:rPr lang="ru-RU" altLang="ru-RU" sz="1600" dirty="0" smtClean="0">
                <a:solidFill>
                  <a:schemeClr val="tx2"/>
                </a:solidFill>
              </a:rPr>
              <a:t>.</a:t>
            </a:r>
            <a:br>
              <a:rPr lang="ru-RU" altLang="ru-RU" sz="1600" dirty="0" smtClean="0">
                <a:solidFill>
                  <a:schemeClr val="tx2"/>
                </a:solidFill>
              </a:rPr>
            </a:br>
            <a:r>
              <a:rPr lang="ru-RU" altLang="ru-RU" sz="1600" dirty="0" smtClean="0">
                <a:solidFill>
                  <a:schemeClr val="tx2"/>
                </a:solidFill>
              </a:rPr>
              <a:t/>
            </a:r>
            <a:br>
              <a:rPr lang="ru-RU" altLang="ru-RU" sz="1600" dirty="0" smtClean="0">
                <a:solidFill>
                  <a:schemeClr val="tx2"/>
                </a:solidFill>
              </a:rPr>
            </a:br>
            <a:endParaRPr lang="ru-RU" altLang="ru-RU" sz="1800" dirty="0" smtClean="0">
              <a:solidFill>
                <a:schemeClr val="tx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 flipH="1" flipV="1">
            <a:off x="-1549400" y="6858001"/>
            <a:ext cx="69851" cy="100013"/>
          </a:xfrm>
        </p:spPr>
        <p:txBody>
          <a:bodyPr rtlCol="0">
            <a:normAutofit fontScale="25000" lnSpcReduction="2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ru-RU" sz="700" smtClean="0"/>
          </a:p>
        </p:txBody>
      </p:sp>
    </p:spTree>
  </p:cSld>
  <p:clrMapOvr>
    <a:masterClrMapping/>
  </p:clrMapOvr>
  <p:transition spd="slow" advTm="2527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301626"/>
            <a:ext cx="7772400" cy="5214938"/>
          </a:xfrm>
        </p:spPr>
        <p:txBody>
          <a:bodyPr/>
          <a:lstStyle/>
          <a:p>
            <a:r>
              <a:rPr lang="ru-RU" altLang="ru-RU" smtClean="0"/>
              <a:t>Спасибо за внимание!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27089" y="2349500"/>
            <a:ext cx="7693025" cy="37242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400" b="1" smtClean="0"/>
              <a:t>.</a:t>
            </a:r>
          </a:p>
        </p:txBody>
      </p:sp>
    </p:spTree>
  </p:cSld>
  <p:clrMapOvr>
    <a:masterClrMapping/>
  </p:clrMapOvr>
  <p:transition advTm="10062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/>
              <a:t>Неконструктивное поведение</a:t>
            </a:r>
          </a:p>
        </p:txBody>
      </p:sp>
      <p:sp>
        <p:nvSpPr>
          <p:cNvPr id="4099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altLang="ru-RU" sz="2400" dirty="0" smtClean="0"/>
          </a:p>
          <a:p>
            <a:endParaRPr lang="ru-RU" altLang="ru-RU" sz="2400" dirty="0" smtClean="0"/>
          </a:p>
          <a:p>
            <a:r>
              <a:rPr lang="ru-RU" altLang="ru-RU" sz="2400" dirty="0" smtClean="0"/>
              <a:t>   </a:t>
            </a:r>
            <a:r>
              <a:rPr lang="ru-RU" altLang="ru-RU" sz="2400" b="1" dirty="0" smtClean="0"/>
              <a:t>   Неконструктивное поведение</a:t>
            </a:r>
            <a:r>
              <a:rPr lang="ru-RU" altLang="ru-RU" sz="2400" dirty="0" smtClean="0"/>
              <a:t> – это поведение, ведущее к разрушению, не являющееся основой для развития личности ребенка, его познавательной сферы.</a:t>
            </a:r>
          </a:p>
        </p:txBody>
      </p:sp>
    </p:spTree>
    <p:custDataLst>
      <p:tags r:id="rId1"/>
    </p:custDataLst>
  </p:cSld>
  <p:clrMapOvr>
    <a:masterClrMapping/>
  </p:clrMapOvr>
  <p:transition spd="slow" advTm="5584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/>
              <a:t>Формы неконструктивного поведения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27089" y="1700808"/>
            <a:ext cx="7693025" cy="437296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2400" b="1" i="1" dirty="0" smtClean="0"/>
              <a:t>импульсивное поведение (обусловленное,  </a:t>
            </a:r>
            <a:r>
              <a:rPr lang="ru-RU" altLang="ru-RU" sz="2400" b="1" i="1" dirty="0" smtClean="0"/>
              <a:t>преимущественно </a:t>
            </a:r>
            <a:r>
              <a:rPr lang="ru-RU" altLang="ru-RU" sz="2400" b="1" i="1" dirty="0" smtClean="0"/>
              <a:t>нейродинамическими особенностями ребенка)</a:t>
            </a:r>
            <a:endParaRPr lang="ru-RU" altLang="ru-RU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2400" b="1" i="1" dirty="0" smtClean="0"/>
              <a:t>демонстративное</a:t>
            </a:r>
            <a:endParaRPr lang="ru-RU" altLang="ru-RU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2400" b="1" i="1" dirty="0" smtClean="0"/>
              <a:t>протестное</a:t>
            </a:r>
            <a:endParaRPr lang="ru-RU" altLang="ru-RU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2400" b="1" i="1" dirty="0" smtClean="0"/>
              <a:t>агрессивное</a:t>
            </a:r>
            <a:endParaRPr lang="ru-RU" altLang="ru-RU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2400" b="1" i="1" dirty="0" smtClean="0"/>
              <a:t>конформное</a:t>
            </a:r>
            <a:endParaRPr lang="ru-RU" altLang="ru-RU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2400" b="1" i="1" dirty="0" smtClean="0"/>
              <a:t>недисциплинированное</a:t>
            </a:r>
            <a:endParaRPr lang="ru-RU" altLang="ru-RU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2400" b="1" i="1" dirty="0" smtClean="0"/>
              <a:t>симптоматическое поведение</a:t>
            </a:r>
            <a:endParaRPr lang="ru-RU" altLang="ru-RU" sz="2400" b="1" dirty="0" smtClean="0"/>
          </a:p>
        </p:txBody>
      </p:sp>
    </p:spTree>
    <p:custDataLst>
      <p:tags r:id="rId1"/>
    </p:custDataLst>
  </p:cSld>
  <p:clrMapOvr>
    <a:masterClrMapping/>
  </p:clrMapOvr>
  <p:transition spd="slow" advTm="953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dirty="0" smtClean="0"/>
              <a:t>Игровые технологии коррекции неконструктивного поведения 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349500"/>
            <a:ext cx="7273925" cy="37242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altLang="ru-RU" sz="2400" b="1" i="1" u="sng" dirty="0" smtClean="0"/>
              <a:t>ИГРЫ С ПРАВИЛАМИ( ИГРЫ -СОРЕВНОВАНИЯ)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400" b="1" i="1" dirty="0" smtClean="0"/>
              <a:t>«Воробьиные драки», «Эстафета  зверей», «Пеньки», «Мяч </a:t>
            </a:r>
            <a:r>
              <a:rPr lang="ru-RU" altLang="ru-RU" sz="2400" b="1" i="1" dirty="0" smtClean="0"/>
              <a:t>по </a:t>
            </a:r>
            <a:r>
              <a:rPr lang="ru-RU" altLang="ru-RU" sz="2400" b="1" i="1" dirty="0" smtClean="0"/>
              <a:t>кругу», «Золушка»</a:t>
            </a:r>
            <a:endParaRPr lang="ru-RU" altLang="ru-RU" sz="2400" b="1" i="1" dirty="0" smtClean="0"/>
          </a:p>
          <a:p>
            <a:pPr marL="0" indent="0">
              <a:buFont typeface="Wingdings" pitchFamily="2" charset="2"/>
              <a:buNone/>
            </a:pPr>
            <a:r>
              <a:rPr lang="ru-RU" altLang="ru-RU" sz="2400" b="1" i="1" u="sng" dirty="0" smtClean="0"/>
              <a:t>ДЛИТЕЛЬНЫЕ СОВМЕСТНЫЕ ИГРЫ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400" b="1" i="1" dirty="0" smtClean="0"/>
              <a:t>«Бюро находок»</a:t>
            </a:r>
            <a:endParaRPr lang="ru-RU" altLang="ru-RU" sz="2400" b="1" i="1" dirty="0" smtClean="0"/>
          </a:p>
          <a:p>
            <a:pPr marL="0" indent="0">
              <a:buFont typeface="Wingdings" pitchFamily="2" charset="2"/>
              <a:buNone/>
            </a:pPr>
            <a:r>
              <a:rPr lang="ru-RU" altLang="ru-RU" sz="2400" b="1" i="1" dirty="0" smtClean="0"/>
              <a:t>«Кругосветное путешествие»</a:t>
            </a:r>
            <a:endParaRPr lang="ru-RU" altLang="ru-RU" sz="2400" b="1" dirty="0" smtClean="0"/>
          </a:p>
        </p:txBody>
      </p:sp>
    </p:spTree>
    <p:custDataLst>
      <p:tags r:id="rId1"/>
    </p:custDataLst>
  </p:cSld>
  <p:clrMapOvr>
    <a:masterClrMapping/>
  </p:clrMapOvr>
  <p:transition spd="slow" advTm="13087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dirty="0" smtClean="0"/>
              <a:t>Игры для преодоления конформного поведения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600" i="1" smtClean="0"/>
              <a:t>Игры-драматизации</a:t>
            </a:r>
            <a:r>
              <a:rPr lang="ru-RU" altLang="ru-RU" sz="3600" smtClean="0"/>
              <a:t>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600" smtClean="0"/>
              <a:t>«</a:t>
            </a:r>
            <a:r>
              <a:rPr lang="ru-RU" altLang="ru-RU" sz="2400" smtClean="0"/>
              <a:t>Король-Боровик», «Попугай», «Тишина»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600" i="1" smtClean="0"/>
              <a:t>Раскрепощающие психотехнические игры</a:t>
            </a:r>
            <a:r>
              <a:rPr lang="ru-RU" altLang="ru-RU" sz="3600" smtClean="0"/>
              <a:t>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600" smtClean="0"/>
              <a:t>«</a:t>
            </a:r>
            <a:r>
              <a:rPr lang="ru-RU" altLang="ru-RU" sz="2400" smtClean="0"/>
              <a:t>Атомы-молекулы», «Посидим в тишине», «Киска! Брысь под лавку!»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600" i="1" smtClean="0"/>
              <a:t>Образно-ролевые игры</a:t>
            </a:r>
            <a:r>
              <a:rPr lang="ru-RU" altLang="ru-RU" sz="3600" smtClean="0"/>
              <a:t>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600" smtClean="0"/>
              <a:t>«</a:t>
            </a:r>
            <a:r>
              <a:rPr lang="ru-RU" altLang="ru-RU" sz="2400" smtClean="0"/>
              <a:t>Интересная походка», «Теремок», «Разные лошадки»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ru-RU" altLang="ru-RU" sz="360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ru-RU" altLang="ru-RU" sz="3600" smtClean="0"/>
          </a:p>
        </p:txBody>
      </p:sp>
    </p:spTree>
    <p:custDataLst>
      <p:tags r:id="rId1"/>
    </p:custDataLst>
  </p:cSld>
  <p:clrMapOvr>
    <a:masterClrMapping/>
  </p:clrMapOvr>
  <p:transition spd="slow" advTm="9329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8"/>
          <p:cNvSpPr>
            <a:spLocks noGrp="1"/>
          </p:cNvSpPr>
          <p:nvPr>
            <p:ph type="title"/>
          </p:nvPr>
        </p:nvSpPr>
        <p:spPr>
          <a:xfrm>
            <a:off x="1692275" y="1125539"/>
            <a:ext cx="5486400" cy="5667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3600" dirty="0" smtClean="0"/>
              <a:t>Коллективные дидактические игры</a:t>
            </a:r>
          </a:p>
        </p:txBody>
      </p:sp>
      <p:sp>
        <p:nvSpPr>
          <p:cNvPr id="8195" name="Текст 20"/>
          <p:cNvSpPr>
            <a:spLocks noGrp="1"/>
          </p:cNvSpPr>
          <p:nvPr>
            <p:ph type="body" sz="half" idx="2"/>
          </p:nvPr>
        </p:nvSpPr>
        <p:spPr>
          <a:xfrm>
            <a:off x="1376363" y="2349501"/>
            <a:ext cx="5802312" cy="3679825"/>
          </a:xfrm>
        </p:spPr>
        <p:txBody>
          <a:bodyPr/>
          <a:lstStyle/>
          <a:p>
            <a:r>
              <a:rPr lang="ru-RU" altLang="ru-RU" sz="2800" b="1" i="1" dirty="0" smtClean="0"/>
              <a:t>в коррекции протестного поведения</a:t>
            </a:r>
          </a:p>
          <a:p>
            <a:r>
              <a:rPr lang="ru-RU" altLang="ru-RU" sz="2800" dirty="0" smtClean="0"/>
              <a:t>«Сто одежек»</a:t>
            </a:r>
            <a:endParaRPr lang="ru-RU" altLang="ru-RU" sz="2800" dirty="0" smtClean="0"/>
          </a:p>
          <a:p>
            <a:r>
              <a:rPr lang="ru-RU" altLang="ru-RU" sz="2800" dirty="0" smtClean="0"/>
              <a:t>«Минное поле»</a:t>
            </a:r>
            <a:endParaRPr lang="ru-RU" altLang="ru-RU" sz="2800" dirty="0" smtClean="0"/>
          </a:p>
          <a:p>
            <a:r>
              <a:rPr lang="ru-RU" altLang="ru-RU" sz="2800" dirty="0" smtClean="0"/>
              <a:t>«Неожиданные картинки»</a:t>
            </a:r>
            <a:endParaRPr lang="ru-RU" altLang="ru-RU" sz="2800" dirty="0" smtClean="0"/>
          </a:p>
          <a:p>
            <a:r>
              <a:rPr lang="ru-RU" altLang="ru-RU" sz="2800" dirty="0" smtClean="0"/>
              <a:t>«Цепочки слов»</a:t>
            </a:r>
            <a:endParaRPr lang="ru-RU" altLang="ru-RU" sz="2800" dirty="0" smtClean="0"/>
          </a:p>
        </p:txBody>
      </p:sp>
    </p:spTree>
    <p:custDataLst>
      <p:tags r:id="rId1"/>
    </p:custDataLst>
  </p:cSld>
  <p:clrMapOvr>
    <a:masterClrMapping/>
  </p:clrMapOvr>
  <p:transition spd="slow" advTm="892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2"/>
          <p:cNvSpPr>
            <a:spLocks noGrp="1"/>
          </p:cNvSpPr>
          <p:nvPr>
            <p:ph type="title"/>
          </p:nvPr>
        </p:nvSpPr>
        <p:spPr>
          <a:xfrm>
            <a:off x="900113" y="333375"/>
            <a:ext cx="7924800" cy="1143000"/>
          </a:xfrm>
        </p:spPr>
        <p:txBody>
          <a:bodyPr/>
          <a:lstStyle/>
          <a:p>
            <a:r>
              <a:rPr lang="ru-RU" altLang="ru-RU" smtClean="0"/>
              <a:t>Сюжетно-ролевые игры</a:t>
            </a:r>
          </a:p>
        </p:txBody>
      </p:sp>
      <p:sp>
        <p:nvSpPr>
          <p:cNvPr id="9219" name="Прямоугольник 12"/>
          <p:cNvSpPr>
            <a:spLocks noChangeArrowheads="1"/>
          </p:cNvSpPr>
          <p:nvPr/>
        </p:nvSpPr>
        <p:spPr bwMode="auto">
          <a:xfrm>
            <a:off x="755576" y="1916832"/>
            <a:ext cx="748883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2400" dirty="0"/>
              <a:t>Преимущество </a:t>
            </a:r>
            <a:r>
              <a:rPr lang="ru-RU" altLang="ru-RU" sz="2400" i="1" dirty="0"/>
              <a:t>сюжетно-ролевых игр в коррекции</a:t>
            </a:r>
            <a:r>
              <a:rPr lang="ru-RU" altLang="ru-RU" sz="2400" dirty="0"/>
              <a:t> демонстративного поведения (по сравнению с другими типами игр) прежде всего в том, что сюжетно-ролевая игра является активной формой экспериментального поведения и, следовательно, обладает мощным социализирующим эффектом</a:t>
            </a:r>
            <a:r>
              <a:rPr lang="ru-RU" altLang="ru-RU" dirty="0"/>
              <a:t>. </a:t>
            </a:r>
          </a:p>
        </p:txBody>
      </p:sp>
    </p:spTree>
  </p:cSld>
  <p:clrMapOvr>
    <a:masterClrMapping/>
  </p:clrMapOvr>
  <p:transition spd="slow" advTm="7769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i="1" u="sng" smtClean="0"/>
              <a:t>ПСИХОТЕХНИЧЕСКИЕ ОСВОБОЖДАЮЩИЕ  </a:t>
            </a:r>
            <a:r>
              <a:rPr lang="ru-RU" altLang="ru-RU" sz="2400" i="1" u="sng" smtClean="0"/>
              <a:t>игры и режиссерские игры в коррекции агрессивного поведения детей.</a:t>
            </a:r>
            <a:endParaRPr lang="ru-RU" altLang="ru-RU" sz="2400" i="1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Игра «Тир»</a:t>
            </a:r>
          </a:p>
          <a:p>
            <a:r>
              <a:rPr lang="ru-RU" altLang="ru-RU" smtClean="0"/>
              <a:t>Игра «Цыплята»</a:t>
            </a:r>
          </a:p>
          <a:p>
            <a:r>
              <a:rPr lang="ru-RU" altLang="ru-RU" smtClean="0"/>
              <a:t>Игра –упражнение «Где прячется злость?»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4"/>
          <p:cNvSpPr>
            <a:spLocks noGrp="1"/>
          </p:cNvSpPr>
          <p:nvPr>
            <p:ph type="title"/>
          </p:nvPr>
        </p:nvSpPr>
        <p:spPr>
          <a:xfrm>
            <a:off x="762000" y="357189"/>
            <a:ext cx="7924800" cy="1547812"/>
          </a:xfrm>
          <a:prstGeom prst="roundRect">
            <a:avLst>
              <a:gd name="adj" fmla="val 31921"/>
            </a:avLst>
          </a:prstGeo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3200" dirty="0" smtClean="0"/>
              <a:t>Народная игра как универсальное средство коррекции агрессивного поведения                             </a:t>
            </a:r>
          </a:p>
        </p:txBody>
      </p:sp>
      <p:sp>
        <p:nvSpPr>
          <p:cNvPr id="11267" name="Прямоугольник 1"/>
          <p:cNvSpPr>
            <a:spLocks noChangeArrowheads="1"/>
          </p:cNvSpPr>
          <p:nvPr/>
        </p:nvSpPr>
        <p:spPr bwMode="auto">
          <a:xfrm>
            <a:off x="1187451" y="2420938"/>
            <a:ext cx="167481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3200"/>
              <a:t>.          «Цепи» </a:t>
            </a:r>
            <a:endParaRPr lang="ru-RU" sz="3200"/>
          </a:p>
        </p:txBody>
      </p:sp>
      <p:sp>
        <p:nvSpPr>
          <p:cNvPr id="11268" name="Прямоугольник 2"/>
          <p:cNvSpPr>
            <a:spLocks noChangeArrowheads="1"/>
          </p:cNvSpPr>
          <p:nvPr/>
        </p:nvSpPr>
        <p:spPr bwMode="auto">
          <a:xfrm>
            <a:off x="1187451" y="3725863"/>
            <a:ext cx="22659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200"/>
              <a:t>«Горелки» </a:t>
            </a:r>
            <a:endParaRPr lang="ru-RU" sz="3200"/>
          </a:p>
        </p:txBody>
      </p:sp>
      <p:sp>
        <p:nvSpPr>
          <p:cNvPr id="11269" name="Прямоугольник 3"/>
          <p:cNvSpPr>
            <a:spLocks noChangeArrowheads="1"/>
          </p:cNvSpPr>
          <p:nvPr/>
        </p:nvSpPr>
        <p:spPr bwMode="auto">
          <a:xfrm>
            <a:off x="1187449" y="4537075"/>
            <a:ext cx="30938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«</a:t>
            </a:r>
            <a:r>
              <a:rPr lang="ru-RU" altLang="ru-RU" sz="3200"/>
              <a:t>Разорви круг» </a:t>
            </a:r>
            <a:endParaRPr lang="ru-RU" sz="3200"/>
          </a:p>
        </p:txBody>
      </p:sp>
    </p:spTree>
  </p:cSld>
  <p:clrMapOvr>
    <a:masterClrMapping/>
  </p:clrMapOvr>
  <p:transition spd="slow" advTm="11092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2.5|1.1|0.6|0.4|0.4|0.4|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3.3|2.6|2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2.2|1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9|1.8|1.1|0.9|0.6"/>
</p:tagLst>
</file>

<file path=ppt/theme/theme1.xml><?xml version="1.0" encoding="utf-8"?>
<a:theme xmlns:a="http://schemas.openxmlformats.org/drawingml/2006/main" name="Тема Office">
  <a:themeElements>
    <a:clrScheme name="Другая 6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C000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</TotalTime>
  <Words>226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Calibri</vt:lpstr>
      <vt:lpstr>Wingdings</vt:lpstr>
      <vt:lpstr>Тема Office</vt:lpstr>
      <vt:lpstr>Консультация  «Профилактика деструктивного поведения»     Подготовила: педагог-психолог Мазина Е.В.  </vt:lpstr>
      <vt:lpstr>Неконструктивное поведение</vt:lpstr>
      <vt:lpstr>Формы неконструктивного поведения</vt:lpstr>
      <vt:lpstr>Игровые технологии коррекции неконструктивного поведения </vt:lpstr>
      <vt:lpstr>Игры для преодоления конформного поведения</vt:lpstr>
      <vt:lpstr>Коллективные дидактические игры</vt:lpstr>
      <vt:lpstr>Сюжетно-ролевые игры</vt:lpstr>
      <vt:lpstr>ПСИХОТЕХНИЧЕСКИЕ ОСВОБОЖДАЮЩИЕ  игры и режиссерские игры в коррекции агрессивного поведения детей.</vt:lpstr>
      <vt:lpstr>Народная игра как универсальное средство коррекции агрессивного поведения                            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детской агрессивности.</dc:title>
  <dc:creator>user</dc:creator>
  <cp:lastModifiedBy>Анна</cp:lastModifiedBy>
  <cp:revision>38</cp:revision>
  <dcterms:created xsi:type="dcterms:W3CDTF">2009-02-25T08:49:42Z</dcterms:created>
  <dcterms:modified xsi:type="dcterms:W3CDTF">2023-02-22T11:18:50Z</dcterms:modified>
</cp:coreProperties>
</file>