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10" r:id="rId3"/>
  </p:sldMasterIdLst>
  <p:notesMasterIdLst>
    <p:notesMasterId r:id="rId28"/>
  </p:notesMasterIdLst>
  <p:sldIdLst>
    <p:sldId id="263" r:id="rId4"/>
    <p:sldId id="257" r:id="rId5"/>
    <p:sldId id="261" r:id="rId6"/>
    <p:sldId id="265" r:id="rId7"/>
    <p:sldId id="266" r:id="rId8"/>
    <p:sldId id="282" r:id="rId9"/>
    <p:sldId id="283" r:id="rId10"/>
    <p:sldId id="268" r:id="rId11"/>
    <p:sldId id="288" r:id="rId12"/>
    <p:sldId id="270" r:id="rId13"/>
    <p:sldId id="271" r:id="rId14"/>
    <p:sldId id="285" r:id="rId15"/>
    <p:sldId id="275" r:id="rId16"/>
    <p:sldId id="276" r:id="rId17"/>
    <p:sldId id="272" r:id="rId18"/>
    <p:sldId id="273" r:id="rId19"/>
    <p:sldId id="281" r:id="rId20"/>
    <p:sldId id="274" r:id="rId21"/>
    <p:sldId id="286" r:id="rId22"/>
    <p:sldId id="287" r:id="rId23"/>
    <p:sldId id="290" r:id="rId24"/>
    <p:sldId id="278" r:id="rId25"/>
    <p:sldId id="280" r:id="rId26"/>
    <p:sldId id="28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>
        <p:scale>
          <a:sx n="66" d="100"/>
          <a:sy n="66" d="100"/>
        </p:scale>
        <p:origin x="-149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E567C-27CD-4581-B988-A8AAB430DC6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91BAE-7278-41D5-9ECC-93553F883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47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91BAE-7278-41D5-9ECC-93553F883B6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82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5465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187B6B-80AE-4F30-8B0C-E8365DDCE9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77CE79-371B-4142-930B-F394EDA67B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8950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93815-D1F9-42E4-AA02-5C1B19159D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50C1A-F458-4F5D-9006-6A52698A01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87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93815-D1F9-42E4-AA02-5C1B19159D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50C1A-F458-4F5D-9006-6A52698A01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64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6570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7EC1C-C824-43A8-A930-6C4B51AECD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B1F8C-4E42-448E-8333-7401924626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6926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E278C5-7835-4933-8A39-1D47C8747E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87AD54-1F83-4B9D-8B0C-4C8A3BD4F1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025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5A3079-B803-4E47-B1A3-CD1AAA6E88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90BC-86FF-445A-8FA0-44B0275F4D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168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8E1B45-DCA1-489A-AF69-C53E4BF496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DD1F30-7D66-415B-B960-03C490B4F8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549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D7AA6C-1F48-4271-920E-76223A9BE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9DE01-8B27-4B8B-9D77-321C4885B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0674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3A1CDF-0152-422E-91EF-16BBA381FC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64B78-E28F-4E74-952E-4B921576BE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872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7C4FE4-9190-409B-9E6C-7369858412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091AE-8E6D-425A-B1A0-57DD589B01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4390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4E42B1-6868-4B13-AF16-5BF90DC21A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8BE75-E454-41DF-A1FC-86C0DE67E0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816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9004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187B6B-80AE-4F30-8B0C-E8365DDCE9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77CE79-371B-4142-930B-F394EDA67B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523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93815-D1F9-42E4-AA02-5C1B19159D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50C1A-F458-4F5D-9006-6A52698A01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439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93815-D1F9-42E4-AA02-5C1B19159D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50C1A-F458-4F5D-9006-6A52698A01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93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BD52-5950-4F4F-8684-D99FAF53D5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CC8F-F76F-44D9-871F-21C09AA996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3671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7EC1C-C824-43A8-A930-6C4B51AECD8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B1F8C-4E42-448E-8333-7401924626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6577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E278C5-7835-4933-8A39-1D47C8747E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87AD54-1F83-4B9D-8B0C-4C8A3BD4F1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573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5A3079-B803-4E47-B1A3-CD1AAA6E88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90BC-86FF-445A-8FA0-44B0275F4D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736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8E1B45-DCA1-489A-AF69-C53E4BF496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DD1F30-7D66-415B-B960-03C490B4F8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1769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D7AA6C-1F48-4271-920E-76223A9BE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9DE01-8B27-4B8B-9D77-321C4885B3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522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3A1CDF-0152-422E-91EF-16BBA381FC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64B78-E28F-4E74-952E-4B921576BE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186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7C4FE4-9190-409B-9E6C-7369858412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091AE-8E6D-425A-B1A0-57DD589B01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652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4E42B1-6868-4B13-AF16-5BF90DC21A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8BE75-E454-41DF-A1FC-86C0DE67E0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345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093815-D1F9-42E4-AA02-5C1B19159D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3750C1A-F458-4F5D-9006-6A52698A01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4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093815-D1F9-42E4-AA02-5C1B19159D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3750C1A-F458-4F5D-9006-6A52698A01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4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692696"/>
            <a:ext cx="662473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rgbClr val="C19859">
                        <a:shade val="20000"/>
                        <a:satMod val="200000"/>
                      </a:srgbClr>
                    </a:gs>
                    <a:gs pos="78000">
                      <a:srgbClr val="C1985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1985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Консультация для педагогов</a:t>
            </a:r>
          </a:p>
          <a:p>
            <a:pPr algn="ctr"/>
            <a:endParaRPr lang="ru-RU" sz="800" b="1" dirty="0" smtClean="0">
              <a:ln w="1905"/>
              <a:gradFill>
                <a:gsLst>
                  <a:gs pos="0">
                    <a:srgbClr val="C19859">
                      <a:shade val="20000"/>
                      <a:satMod val="200000"/>
                    </a:srgbClr>
                  </a:gs>
                  <a:gs pos="78000">
                    <a:srgbClr val="C19859">
                      <a:tint val="90000"/>
                      <a:shade val="89000"/>
                      <a:satMod val="220000"/>
                    </a:srgbClr>
                  </a:gs>
                  <a:gs pos="100000">
                    <a:srgbClr val="C19859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ЭКОЛОГИЯ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для </a:t>
            </a:r>
            <a:r>
              <a:rPr lang="ru-RU" sz="3200" b="1" dirty="0">
                <a:solidFill>
                  <a:srgbClr val="FF0000"/>
                </a:solidFill>
              </a:rPr>
              <a:t>младших </a:t>
            </a:r>
            <a:r>
              <a:rPr lang="ru-RU" sz="3200" b="1" dirty="0" smtClean="0">
                <a:solidFill>
                  <a:srgbClr val="FF0000"/>
                </a:solidFill>
              </a:rPr>
              <a:t>дошкольников</a:t>
            </a:r>
            <a:endParaRPr lang="ru-RU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7904" y="52292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</a:rPr>
              <a:t>Подготовила воспитатель</a:t>
            </a:r>
          </a:p>
          <a:p>
            <a:pPr algn="r"/>
            <a:r>
              <a:rPr lang="ru-RU" sz="2400" dirty="0" err="1">
                <a:solidFill>
                  <a:srgbClr val="002060"/>
                </a:solidFill>
              </a:rPr>
              <a:t>Боронина</a:t>
            </a:r>
            <a:r>
              <a:rPr lang="ru-RU" sz="2400" dirty="0">
                <a:solidFill>
                  <a:srgbClr val="002060"/>
                </a:solidFill>
              </a:rPr>
              <a:t> О.В</a:t>
            </a:r>
          </a:p>
        </p:txBody>
      </p:sp>
    </p:spTree>
    <p:extLst>
      <p:ext uri="{BB962C8B-B14F-4D97-AF65-F5344CB8AC3E}">
        <p14:creationId xmlns:p14="http://schemas.microsoft.com/office/powerpoint/2010/main" val="292708397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6491064" cy="64807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solidFill>
                  <a:srgbClr val="002060"/>
                </a:solidFill>
                <a:latin typeface="+mn-lt"/>
              </a:rPr>
              <a:t>Наблюдения на прогулке</a:t>
            </a:r>
            <a:br>
              <a:rPr lang="ru-RU" sz="4000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dirty="0" smtClean="0">
                <a:solidFill>
                  <a:srgbClr val="002060"/>
                </a:solidFill>
                <a:latin typeface="+mn-lt"/>
              </a:rPr>
              <a:t>       </a:t>
            </a:r>
            <a:r>
              <a:rPr lang="ru-RU" sz="2700" dirty="0" smtClean="0">
                <a:solidFill>
                  <a:srgbClr val="0070C0"/>
                </a:solidFill>
                <a:latin typeface="+mn-lt"/>
              </a:rPr>
              <a:t>Целевая </a:t>
            </a:r>
            <a:r>
              <a:rPr lang="ru-RU" sz="2700" dirty="0">
                <a:solidFill>
                  <a:srgbClr val="0070C0"/>
                </a:solidFill>
                <a:latin typeface="+mn-lt"/>
              </a:rPr>
              <a:t>прогулка </a:t>
            </a:r>
            <a:r>
              <a:rPr lang="ru-RU" sz="2700" dirty="0" smtClean="0">
                <a:solidFill>
                  <a:srgbClr val="0070C0"/>
                </a:solidFill>
                <a:latin typeface="+mn-lt"/>
              </a:rPr>
              <a:t>«Берёзка</a:t>
            </a:r>
            <a:r>
              <a:rPr lang="ru-RU" sz="2700" dirty="0">
                <a:solidFill>
                  <a:srgbClr val="0070C0"/>
                </a:solidFill>
                <a:latin typeface="+mn-lt"/>
              </a:rPr>
              <a:t>»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4722428"/>
            <a:ext cx="2374028" cy="18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007" y="2400729"/>
            <a:ext cx="2567137" cy="376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2448272" cy="38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4"/>
            <a:ext cx="2148571" cy="381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7960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970784" cy="201622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Наблюдения в уголке природы </a:t>
            </a:r>
            <a:br>
              <a:rPr lang="ru-RU" sz="3200" dirty="0" smtClean="0">
                <a:solidFill>
                  <a:srgbClr val="002060"/>
                </a:solidFill>
                <a:latin typeface="+mn-lt"/>
              </a:rPr>
            </a:br>
            <a:r>
              <a:rPr lang="ru-RU" sz="2700" dirty="0" smtClean="0">
                <a:solidFill>
                  <a:srgbClr val="0070C0"/>
                </a:solidFill>
                <a:latin typeface="+mn-lt"/>
              </a:rPr>
              <a:t>за ростом и развитием растений</a:t>
            </a:r>
            <a:endParaRPr lang="ru-RU" sz="27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48" y="4653136"/>
            <a:ext cx="2374028" cy="18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48" y="620688"/>
            <a:ext cx="388937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212976"/>
            <a:ext cx="5256584" cy="324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5978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7859216" cy="4392488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                        </a:t>
            </a: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Практические методы</a:t>
            </a:r>
            <a:br>
              <a:rPr lang="ru-RU" sz="3200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    </a:t>
            </a:r>
            <a:r>
              <a:rPr lang="ru-RU" sz="2700" dirty="0" smtClean="0">
                <a:solidFill>
                  <a:srgbClr val="0070C0"/>
                </a:solidFill>
                <a:latin typeface="+mn-lt"/>
              </a:rPr>
              <a:t>Трудовые поручения на прогулке во 2 младшей группе.</a:t>
            </a: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Calibri"/>
              </a:rPr>
              <a:t>Цели: развивать интерес к природе; дружеские взаимоотношения; желание трудиться на 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>общую</a:t>
            </a:r>
            <a:r>
              <a:rPr lang="ru-RU" sz="2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>пользу; помогать взрослым в соблюдении чистоты на участке группы:</a:t>
            </a:r>
            <a:r>
              <a:rPr lang="ru-RU" sz="22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dirty="0" smtClean="0">
                <a:solidFill>
                  <a:srgbClr val="FFC000"/>
                </a:solidFill>
                <a:latin typeface="+mn-lt"/>
              </a:rPr>
              <a:t>Осенью</a:t>
            </a:r>
            <a:r>
              <a:rPr lang="ru-RU" sz="22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+mn-lt"/>
              </a:rPr>
            </a:b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>Накрывать опавшими листьями </a:t>
            </a:r>
            <a:r>
              <a:rPr lang="ru-RU" sz="2200" dirty="0">
                <a:solidFill>
                  <a:srgbClr val="000000"/>
                </a:solidFill>
                <a:latin typeface="Times New Roman"/>
                <a:ea typeface="Calibri"/>
              </a:rPr>
              <a:t>клумбы с многолетними цветами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Calibri"/>
              </a:rPr>
              <a:t>Сгребать листву, относить ее в ведрах в 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>кучу</a:t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Calibri"/>
              </a:rPr>
              <a:t>Собирать природный 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>материал.</a:t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200" dirty="0" smtClean="0">
                <a:solidFill>
                  <a:srgbClr val="0070C0"/>
                </a:solidFill>
                <a:latin typeface="Times New Roman"/>
                <a:ea typeface="Calibri"/>
              </a:rPr>
              <a:t>Зимой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>Подкармливать </a:t>
            </a:r>
            <a:r>
              <a:rPr lang="ru-RU" sz="2200" dirty="0">
                <a:solidFill>
                  <a:srgbClr val="000000"/>
                </a:solidFill>
                <a:latin typeface="Times New Roman"/>
                <a:ea typeface="Calibri"/>
              </a:rPr>
              <a:t>птиц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200" dirty="0">
                <a:solidFill>
                  <a:srgbClr val="000000"/>
                </a:solidFill>
                <a:latin typeface="Times New Roman"/>
                <a:ea typeface="Calibri"/>
              </a:rPr>
              <a:t>Сметать снег со скамеек, 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>построек</a:t>
            </a:r>
            <a:r>
              <a:rPr lang="ru-RU" sz="2200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>Расчищать дорожки.</a:t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200" dirty="0" smtClean="0">
                <a:solidFill>
                  <a:srgbClr val="00B050"/>
                </a:solidFill>
                <a:latin typeface="Times New Roman"/>
                <a:ea typeface="Calibri"/>
              </a:rPr>
              <a:t>Весной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200" dirty="0" smtClean="0">
                <a:latin typeface="Times New Roman"/>
                <a:ea typeface="Times New Roman"/>
              </a:rPr>
              <a:t>Помощь в посадке </a:t>
            </a:r>
            <a:r>
              <a:rPr lang="ru-RU" sz="2200" dirty="0">
                <a:latin typeface="Times New Roman"/>
                <a:ea typeface="Times New Roman"/>
              </a:rPr>
              <a:t>лука, гороха, </a:t>
            </a:r>
            <a:r>
              <a:rPr lang="ru-RU" sz="2200" dirty="0" smtClean="0">
                <a:latin typeface="Times New Roman"/>
                <a:ea typeface="Times New Roman"/>
              </a:rPr>
              <a:t>бобов, рассады растений</a:t>
            </a:r>
            <a:r>
              <a:rPr lang="ru-RU" sz="2700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2700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Calibri"/>
              </a:rPr>
              <a:t>Летом</a:t>
            </a:r>
            <a: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22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200" dirty="0" smtClean="0">
                <a:latin typeface="Times New Roman"/>
                <a:ea typeface="Calibri"/>
              </a:rPr>
              <a:t>П</a:t>
            </a:r>
            <a:r>
              <a:rPr lang="ru-RU" sz="2200" dirty="0" smtClean="0">
                <a:latin typeface="Times New Roman"/>
                <a:ea typeface="Times New Roman"/>
              </a:rPr>
              <a:t>осильная помощь в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прополке, рыхлении, поливе </a:t>
            </a:r>
            <a:br>
              <a:rPr lang="ru-RU" sz="2200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растений на участке</a:t>
            </a: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r>
              <a:rPr lang="ru-RU" sz="2700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2700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endParaRPr lang="ru-RU" sz="27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25144"/>
            <a:ext cx="223224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9831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3446" y="620688"/>
            <a:ext cx="5773353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2060"/>
                </a:solidFill>
                <a:latin typeface="+mn-lt"/>
              </a:rPr>
              <a:t>Трудовые поручения на прогулке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0" y="548680"/>
            <a:ext cx="2374028" cy="18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152" y="3779720"/>
            <a:ext cx="2829346" cy="248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152" y="1628799"/>
            <a:ext cx="2829346" cy="192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02508"/>
            <a:ext cx="5035822" cy="31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706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47247" cy="864096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>
                <a:solidFill>
                  <a:srgbClr val="002060"/>
                </a:solidFill>
                <a:latin typeface="Times New Roman"/>
              </a:rPr>
              <a:t>Трудовые поручения </a:t>
            </a:r>
            <a:r>
              <a:rPr lang="ru-RU" sz="4000" dirty="0" smtClean="0">
                <a:solidFill>
                  <a:srgbClr val="002060"/>
                </a:solidFill>
                <a:latin typeface="Times New Roman"/>
              </a:rPr>
              <a:t>в уголке природы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25144"/>
            <a:ext cx="2374028" cy="18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2729106" cy="369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56792"/>
            <a:ext cx="2016224" cy="297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4824"/>
            <a:ext cx="2461305" cy="421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3717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/>
              </a:rPr>
              <a:t>Экспериментирование.</a:t>
            </a:r>
            <a:br>
              <a:rPr lang="ru-RU" sz="3200" dirty="0" smtClean="0">
                <a:solidFill>
                  <a:srgbClr val="002060"/>
                </a:solidFill>
                <a:latin typeface="Times New Roman"/>
              </a:rPr>
            </a:br>
            <a:r>
              <a:rPr lang="ru-RU" sz="3200" dirty="0" smtClean="0">
                <a:solidFill>
                  <a:srgbClr val="0070C0"/>
                </a:solidFill>
                <a:latin typeface="Times New Roman"/>
              </a:rPr>
              <a:t>Наблюдения </a:t>
            </a:r>
            <a:r>
              <a:rPr lang="ru-RU" sz="3200" dirty="0">
                <a:solidFill>
                  <a:srgbClr val="0070C0"/>
                </a:solidFill>
                <a:latin typeface="Times New Roman"/>
              </a:rPr>
              <a:t>с использованием опытов.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4722428"/>
            <a:ext cx="2374028" cy="18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4680520" cy="286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53136"/>
            <a:ext cx="2975176" cy="14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14803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859216" cy="4968552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1128"/>
            <a:ext cx="2426804" cy="184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692696"/>
            <a:ext cx="81369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  <a:ea typeface="+mj-ea"/>
                <a:cs typeface="+mj-cs"/>
              </a:rPr>
              <a:t>Игры в экологическом воспитании малышей:</a:t>
            </a:r>
            <a:br>
              <a:rPr lang="ru-RU" sz="3200" dirty="0">
                <a:solidFill>
                  <a:srgbClr val="00B050"/>
                </a:solidFill>
                <a:ea typeface="+mj-ea"/>
                <a:cs typeface="+mj-cs"/>
              </a:rPr>
            </a:br>
            <a:r>
              <a:rPr lang="ru-RU" sz="2800" dirty="0">
                <a:solidFill>
                  <a:prstClr val="black"/>
                </a:solidFill>
                <a:ea typeface="Calibri"/>
                <a:cs typeface="Times New Roman"/>
              </a:rPr>
              <a:t>•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дидактические</a:t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•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творческие (строительные, имитационные, сюжетные, фантазирование) </a:t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•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подвижные</a:t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8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8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srgbClr val="0070C0"/>
                </a:solidFill>
                <a:ea typeface="+mj-ea"/>
                <a:cs typeface="+mj-cs"/>
              </a:rPr>
              <a:t>Цели игр природоведческой тематики для младшего возраста: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•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вызвать интерес к природе, её многообразию, </a:t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•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стимулировать желание больше узнавать о явлениях и объектах мира природы, </a:t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prstClr val="black"/>
                </a:solidFill>
                <a:ea typeface="Calibri"/>
                <a:cs typeface="Times New Roman"/>
              </a:rPr>
              <a:t>•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формировать первичные навыки бережного и заботливого отношения к растениям, животным.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8495593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859216" cy="4968552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1128"/>
            <a:ext cx="2426804" cy="184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48681"/>
            <a:ext cx="85689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a typeface="+mj-ea"/>
                <a:cs typeface="+mj-cs"/>
              </a:rPr>
              <a:t>Дидактические игры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ea typeface="+mj-ea"/>
                <a:cs typeface="+mj-cs"/>
              </a:rPr>
              <a:t>                                                                                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491" y="4365104"/>
            <a:ext cx="2232248" cy="165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66" y="4032579"/>
            <a:ext cx="2734682" cy="231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19239"/>
            <a:ext cx="2740366" cy="254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48" y="1284432"/>
            <a:ext cx="2418882" cy="256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00" y="1319239"/>
            <a:ext cx="1962076" cy="251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0936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3816424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solidFill>
                  <a:srgbClr val="FF0000"/>
                </a:solidFill>
                <a:latin typeface="+mn-lt"/>
              </a:rPr>
              <a:t>                        Творческие игры</a:t>
            </a:r>
            <a:r>
              <a:rPr lang="ru-RU" sz="28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+mn-lt"/>
              </a:rPr>
            </a:br>
            <a:r>
              <a:rPr lang="ru-RU" sz="2400" dirty="0" smtClean="0">
                <a:latin typeface="+mn-lt"/>
              </a:rPr>
              <a:t>Творческие игры - игры, </a:t>
            </a:r>
            <a:r>
              <a:rPr lang="ru-RU" sz="2400" dirty="0">
                <a:latin typeface="+mn-lt"/>
              </a:rPr>
              <a:t>в которых присутствует преобразование, изменение реальности, внесение элементов сказочности и волшебства.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Во 2 младшей группе используют:</a:t>
            </a:r>
            <a:br>
              <a:rPr lang="ru-RU" sz="2400" dirty="0" smtClean="0">
                <a:latin typeface="+mn-lt"/>
              </a:rPr>
            </a:br>
            <a:r>
              <a:rPr lang="ru-RU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•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строительные игры, </a:t>
            </a:r>
            <a:br>
              <a:rPr lang="ru-RU" sz="2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</a:br>
            <a:r>
              <a:rPr lang="ru-RU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•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имитационные игры, </a:t>
            </a:r>
            <a:br>
              <a:rPr lang="ru-RU" sz="2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</a:br>
            <a:r>
              <a:rPr lang="ru-RU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•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сюжетные игры, </a:t>
            </a:r>
            <a:br>
              <a:rPr lang="ru-RU" sz="2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</a:br>
            <a:r>
              <a:rPr lang="ru-RU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•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фантазирование.</a:t>
            </a:r>
            <a:br>
              <a:rPr lang="ru-RU" sz="24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</a:br>
            <a:r>
              <a:rPr lang="ru-RU" sz="2400" dirty="0">
                <a:solidFill>
                  <a:prstClr val="black"/>
                </a:solidFill>
                <a:latin typeface="Times New Roman"/>
              </a:rPr>
              <a:t>Для них должна быть создана соответствующая игровая развивающая среда.</a:t>
            </a:r>
            <a:br>
              <a:rPr lang="ru-RU" sz="2400" dirty="0">
                <a:solidFill>
                  <a:prstClr val="black"/>
                </a:solidFill>
                <a:latin typeface="Times New Roman"/>
              </a:rPr>
            </a:br>
            <a:endParaRPr lang="ru-RU" sz="2400" dirty="0"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4722428"/>
            <a:ext cx="2374028" cy="18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06947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47247" cy="648072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>
                <a:solidFill>
                  <a:srgbClr val="0070C0"/>
                </a:solidFill>
                <a:latin typeface="Times New Roman"/>
                <a:ea typeface="Calibri"/>
              </a:rPr>
              <a:t>Подвижные игры на природоведческую тематику</a:t>
            </a:r>
            <a:endParaRPr lang="ru-RU" sz="3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25144"/>
            <a:ext cx="2374028" cy="18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91" y="1216585"/>
            <a:ext cx="3960440" cy="241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79529"/>
            <a:ext cx="3960440" cy="233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08090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3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7" cy="144016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002060"/>
                </a:solidFill>
                <a:latin typeface="Times New Roman"/>
                <a:ea typeface="Calibri"/>
              </a:rPr>
              <a:t>          Взаимодействие с родителями.</a:t>
            </a:r>
            <a:r>
              <a:rPr lang="ru-RU" sz="3200" dirty="0">
                <a:solidFill>
                  <a:srgbClr val="002060"/>
                </a:solidFill>
                <a:latin typeface="Times New Roman"/>
                <a:ea typeface="Calibri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/>
                <a:ea typeface="Calibri"/>
              </a:rPr>
            </a:br>
            <a:endParaRPr lang="ru-RU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25144"/>
            <a:ext cx="2374028" cy="18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484784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ea typeface="Times New Roman"/>
              </a:rPr>
              <a:t>Привлечение к оформлению развивающей среды </a:t>
            </a:r>
            <a:r>
              <a:rPr lang="ru-RU" sz="2400" dirty="0" smtClean="0">
                <a:ea typeface="Times New Roman"/>
              </a:rPr>
              <a:t>группы. </a:t>
            </a:r>
            <a:endParaRPr lang="ru-RU" sz="2400" dirty="0">
              <a:ea typeface="Times New Roman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ea typeface="Times New Roman"/>
              </a:rPr>
              <a:t>Родительские собрания в форме развлечений, игр.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ea typeface="Times New Roman"/>
              </a:rPr>
              <a:t>Детско-родительские </a:t>
            </a:r>
            <a:r>
              <a:rPr lang="ru-RU" sz="2400" dirty="0">
                <a:ea typeface="Times New Roman"/>
              </a:rPr>
              <a:t>выставки </a:t>
            </a:r>
            <a:r>
              <a:rPr lang="ru-RU" sz="2400" dirty="0" smtClean="0">
                <a:ea typeface="Times New Roman"/>
              </a:rPr>
              <a:t>рисунков.</a:t>
            </a:r>
            <a:endParaRPr lang="ru-RU" sz="2400" dirty="0">
              <a:ea typeface="Times New Roman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ea typeface="Times New Roman"/>
              </a:rPr>
              <a:t>Привлечение родителей к участию в экологических </a:t>
            </a:r>
            <a:r>
              <a:rPr lang="ru-RU" sz="2400" dirty="0" smtClean="0">
                <a:ea typeface="Times New Roman"/>
              </a:rPr>
              <a:t>выставках, акциях.</a:t>
            </a:r>
            <a:endParaRPr lang="ru-RU" sz="2400" dirty="0">
              <a:ea typeface="Times New Roman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ea typeface="Times New Roman"/>
              </a:rPr>
              <a:t>Индивидуальные беседы, стендовые </a:t>
            </a:r>
            <a:r>
              <a:rPr lang="ru-RU" sz="2400" dirty="0" smtClean="0">
                <a:ea typeface="Times New Roman"/>
              </a:rPr>
              <a:t>консультации. </a:t>
            </a:r>
            <a:endParaRPr lang="ru-RU" sz="2400" dirty="0">
              <a:ea typeface="Times New Roman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ea typeface="Times New Roman"/>
              </a:rPr>
              <a:t>Участие в утренниках и </a:t>
            </a:r>
            <a:r>
              <a:rPr lang="ru-RU" sz="2400" dirty="0" smtClean="0">
                <a:ea typeface="Times New Roman"/>
              </a:rPr>
              <a:t>развлечениях экологической направленности.</a:t>
            </a:r>
            <a:endParaRPr lang="ru-RU" sz="2400" dirty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89427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7" cy="16288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solidFill>
                  <a:srgbClr val="002060"/>
                </a:solidFill>
                <a:latin typeface="Times New Roman"/>
                <a:ea typeface="Calibri"/>
              </a:rPr>
              <a:t>    </a:t>
            </a:r>
            <a:br>
              <a:rPr lang="ru-RU" sz="3200" dirty="0" smtClean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3200" dirty="0">
                <a:solidFill>
                  <a:srgbClr val="002060"/>
                </a:solidFill>
                <a:latin typeface="Times New Roman"/>
                <a:ea typeface="Calibri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Calibri"/>
              </a:rPr>
              <a:t>        </a:t>
            </a:r>
            <a:r>
              <a:rPr lang="ru-RU" sz="2700" dirty="0" smtClean="0">
                <a:solidFill>
                  <a:srgbClr val="002060"/>
                </a:solidFill>
                <a:latin typeface="Times New Roman"/>
                <a:ea typeface="Calibri"/>
              </a:rPr>
              <a:t>Участие в экологических акциях и проектах</a:t>
            </a:r>
            <a:br>
              <a:rPr lang="ru-RU" sz="2700" dirty="0" smtClean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/>
                <a:ea typeface="Calibri"/>
              </a:rPr>
              <a:t>                        (совместно с родителями)</a:t>
            </a:r>
            <a:r>
              <a:rPr lang="ru-RU" sz="2200" dirty="0" smtClean="0">
                <a:solidFill>
                  <a:srgbClr val="7030A0"/>
                </a:solidFill>
                <a:latin typeface="Times New Roman"/>
                <a:ea typeface="Calibri"/>
              </a:rPr>
              <a:t/>
            </a:r>
            <a:br>
              <a:rPr lang="ru-RU" sz="2200" dirty="0" smtClean="0">
                <a:solidFill>
                  <a:srgbClr val="7030A0"/>
                </a:solidFill>
                <a:latin typeface="Times New Roman"/>
                <a:ea typeface="Calibri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/>
                <a:ea typeface="Calibri"/>
              </a:rPr>
              <a:t>     </a:t>
            </a:r>
            <a:r>
              <a:rPr lang="ru-RU" sz="2000" dirty="0" smtClean="0">
                <a:solidFill>
                  <a:srgbClr val="0070C0"/>
                </a:solidFill>
                <a:latin typeface="Times New Roman"/>
                <a:ea typeface="Calibri"/>
              </a:rPr>
              <a:t>Выставка поделок                                                   Сбор макулатуры</a:t>
            </a:r>
            <a:br>
              <a:rPr lang="ru-RU" sz="2000" dirty="0" smtClean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ru-RU" sz="2000" dirty="0" smtClean="0">
                <a:solidFill>
                  <a:srgbClr val="0070C0"/>
                </a:solidFill>
                <a:latin typeface="Times New Roman"/>
                <a:ea typeface="Calibri"/>
              </a:rPr>
              <a:t>      из природного материала</a:t>
            </a:r>
            <a:endParaRPr lang="ru-RU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25144"/>
            <a:ext cx="2374028" cy="18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7236"/>
            <a:ext cx="3552258" cy="38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25144"/>
            <a:ext cx="1310967" cy="165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31" y="1772816"/>
            <a:ext cx="3772257" cy="282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2837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03231" cy="792088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3100" dirty="0" smtClean="0">
                <a:solidFill>
                  <a:srgbClr val="00B050"/>
                </a:solidFill>
                <a:latin typeface="+mn-lt"/>
              </a:rPr>
              <a:t>Досуги и развлечения на экологическую тематику</a:t>
            </a: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+mn-lt"/>
              </a:rPr>
            </a:br>
            <a:r>
              <a:rPr lang="ru-RU" sz="2700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«Сказка о глупом мышонке»</a:t>
            </a: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+mn-lt"/>
              </a:rPr>
            </a:b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941168"/>
            <a:ext cx="2013988" cy="151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Вова\Desktop\МОЯ РАБОТА\День Мамы (Иры)\группа 12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50556"/>
            <a:ext cx="3598048" cy="269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50556"/>
            <a:ext cx="3722482" cy="232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73" y="4005064"/>
            <a:ext cx="4208468" cy="23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00551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6984777" cy="3528392"/>
          </a:xfrm>
        </p:spPr>
        <p:txBody>
          <a:bodyPr>
            <a:normAutofit/>
          </a:bodyPr>
          <a:lstStyle/>
          <a:p>
            <a:pPr algn="l"/>
            <a:r>
              <a:rPr lang="ru-RU" sz="2000" dirty="0">
                <a:latin typeface="Times New Roman"/>
                <a:ea typeface="Calibri"/>
              </a:rPr>
              <a:t>«Умейте открыть перед ребёнком в окружающем мире что-то одно, но открыть так, чтобы кусочек жизни заиграл перед детьми всеми красками радуги. </a:t>
            </a:r>
            <a:r>
              <a:rPr lang="ru-RU" sz="2000" dirty="0" smtClean="0">
                <a:latin typeface="Times New Roman"/>
                <a:ea typeface="Calibri"/>
              </a:rPr>
              <a:t/>
            </a:r>
            <a:br>
              <a:rPr lang="ru-RU" sz="2000" dirty="0" smtClean="0">
                <a:latin typeface="Times New Roman"/>
                <a:ea typeface="Calibri"/>
              </a:rPr>
            </a:br>
            <a:r>
              <a:rPr lang="ru-RU" sz="2000" dirty="0" smtClean="0">
                <a:latin typeface="Times New Roman"/>
                <a:ea typeface="Calibri"/>
              </a:rPr>
              <a:t>Оставляйте </a:t>
            </a:r>
            <a:r>
              <a:rPr lang="ru-RU" sz="2000" dirty="0">
                <a:latin typeface="Times New Roman"/>
                <a:ea typeface="Calibri"/>
              </a:rPr>
              <a:t>всегда что-то недосказанное, чтобы ребёнку захотелось ещё и ещё раз возвратиться к тому, что он узнал</a:t>
            </a:r>
            <a:r>
              <a:rPr lang="ru-RU" sz="2000" dirty="0" smtClean="0">
                <a:latin typeface="Times New Roman"/>
                <a:ea typeface="Calibri"/>
              </a:rPr>
              <a:t>». </a:t>
            </a:r>
            <a:br>
              <a:rPr lang="ru-RU" sz="2000" dirty="0" smtClean="0">
                <a:latin typeface="Times New Roman"/>
                <a:ea typeface="Calibri"/>
              </a:rPr>
            </a:br>
            <a:r>
              <a:rPr lang="ru-RU" sz="2000" dirty="0">
                <a:latin typeface="Times New Roman"/>
                <a:ea typeface="Calibri"/>
              </a:rPr>
              <a:t> </a:t>
            </a:r>
            <a:r>
              <a:rPr lang="ru-RU" sz="2000" dirty="0" smtClean="0">
                <a:latin typeface="Times New Roman"/>
                <a:ea typeface="Calibri"/>
              </a:rPr>
              <a:t>                                                   Сухомлинский </a:t>
            </a:r>
            <a:r>
              <a:rPr lang="ru-RU" sz="2000" dirty="0">
                <a:latin typeface="Times New Roman"/>
                <a:ea typeface="Calibri"/>
              </a:rPr>
              <a:t>В. А. 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25144"/>
            <a:ext cx="2374028" cy="18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84730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5" y="2060848"/>
            <a:ext cx="6120680" cy="2448272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002060"/>
                </a:solidFill>
                <a:latin typeface="+mn-lt"/>
              </a:rPr>
              <a:t>Спасибо за внимание!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25144"/>
            <a:ext cx="2374028" cy="18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4825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176464"/>
          </a:xfrm>
        </p:spPr>
        <p:txBody>
          <a:bodyPr>
            <a:normAutofit fontScale="90000"/>
          </a:bodyPr>
          <a:lstStyle/>
          <a:p>
            <a:pPr algn="l"/>
            <a:r>
              <a:rPr lang="ru-RU" sz="300" dirty="0" smtClean="0">
                <a:solidFill>
                  <a:prstClr val="black"/>
                </a:solidFill>
              </a:rPr>
              <a:t/>
            </a:r>
            <a:br>
              <a:rPr lang="ru-RU" sz="300" dirty="0" smtClean="0">
                <a:solidFill>
                  <a:prstClr val="black"/>
                </a:solidFill>
              </a:rPr>
            </a:br>
            <a:r>
              <a:rPr lang="ru-RU" sz="2700" dirty="0" smtClean="0">
                <a:solidFill>
                  <a:prstClr val="black"/>
                </a:solidFill>
                <a:latin typeface="+mn-lt"/>
              </a:rPr>
              <a:t/>
            </a:r>
            <a:br>
              <a:rPr lang="ru-RU" sz="2700" dirty="0" smtClean="0">
                <a:solidFill>
                  <a:prstClr val="black"/>
                </a:solidFill>
                <a:latin typeface="+mn-lt"/>
              </a:rPr>
            </a:br>
            <a:r>
              <a:rPr lang="ru-RU" sz="2700" dirty="0" smtClean="0">
                <a:solidFill>
                  <a:prstClr val="black"/>
                </a:solidFill>
                <a:latin typeface="+mn-lt"/>
              </a:rPr>
              <a:t/>
            </a:r>
            <a:br>
              <a:rPr lang="ru-RU" sz="2700" dirty="0" smtClean="0">
                <a:solidFill>
                  <a:prstClr val="black"/>
                </a:solidFill>
                <a:latin typeface="+mn-lt"/>
              </a:rPr>
            </a:br>
            <a:r>
              <a:rPr lang="ru-RU" sz="2700" b="1" dirty="0" smtClean="0">
                <a:solidFill>
                  <a:srgbClr val="002060"/>
                </a:solidFill>
                <a:latin typeface="+mn-lt"/>
              </a:rPr>
              <a:t>Актуальность</a:t>
            </a:r>
            <a:r>
              <a:rPr lang="ru-RU" sz="2700" b="1" dirty="0">
                <a:solidFill>
                  <a:srgbClr val="002060"/>
                </a:solidFill>
                <a:latin typeface="+mn-lt"/>
              </a:rPr>
              <a:t>: </a:t>
            </a:r>
            <a:r>
              <a:rPr lang="ru-RU" sz="2700" dirty="0">
                <a:solidFill>
                  <a:prstClr val="black"/>
                </a:solidFill>
                <a:latin typeface="+mn-lt"/>
              </a:rPr>
              <a:t/>
            </a:r>
            <a:br>
              <a:rPr lang="ru-RU" sz="2700" dirty="0">
                <a:solidFill>
                  <a:prstClr val="black"/>
                </a:solidFill>
                <a:latin typeface="+mn-lt"/>
              </a:rPr>
            </a:br>
            <a:r>
              <a:rPr lang="ru-RU" sz="2700" dirty="0" smtClean="0">
                <a:solidFill>
                  <a:prstClr val="black"/>
                </a:solidFill>
                <a:latin typeface="+mn-lt"/>
              </a:rPr>
              <a:t/>
            </a:r>
            <a:br>
              <a:rPr lang="ru-RU" sz="2700" dirty="0" smtClean="0">
                <a:solidFill>
                  <a:prstClr val="black"/>
                </a:solidFill>
                <a:latin typeface="+mn-lt"/>
              </a:rPr>
            </a:br>
            <a:r>
              <a:rPr lang="ru-RU" sz="2700" dirty="0" smtClean="0">
                <a:solidFill>
                  <a:prstClr val="black"/>
                </a:solidFill>
                <a:latin typeface="+mn-lt"/>
              </a:rPr>
              <a:t>Веками </a:t>
            </a:r>
            <a:r>
              <a:rPr lang="ru-RU" sz="2700" dirty="0">
                <a:solidFill>
                  <a:prstClr val="black"/>
                </a:solidFill>
                <a:latin typeface="+mn-lt"/>
              </a:rPr>
              <a:t>человек был потребителем по отношению к природе: жил и пользовался её дарами, не задумываясь о последствиях. </a:t>
            </a:r>
            <a:r>
              <a:rPr lang="ru-RU" sz="2700" dirty="0" smtClean="0">
                <a:solidFill>
                  <a:prstClr val="black"/>
                </a:solidFill>
                <a:latin typeface="+mn-lt"/>
              </a:rPr>
              <a:t/>
            </a:r>
            <a:br>
              <a:rPr lang="ru-RU" sz="2700" dirty="0" smtClean="0">
                <a:solidFill>
                  <a:prstClr val="black"/>
                </a:solidFill>
                <a:latin typeface="+mn-lt"/>
              </a:rPr>
            </a:br>
            <a:r>
              <a:rPr lang="ru-RU" sz="2700" dirty="0" smtClean="0">
                <a:solidFill>
                  <a:prstClr val="black"/>
                </a:solidFill>
                <a:latin typeface="+mn-lt"/>
              </a:rPr>
              <a:t>Наша задача </a:t>
            </a:r>
            <a:r>
              <a:rPr lang="ru-RU" sz="2700" dirty="0">
                <a:solidFill>
                  <a:prstClr val="black"/>
                </a:solidFill>
                <a:latin typeface="+mn-lt"/>
              </a:rPr>
              <a:t>- </a:t>
            </a:r>
            <a:r>
              <a:rPr lang="ru-RU" sz="2700" dirty="0" smtClean="0">
                <a:solidFill>
                  <a:prstClr val="black"/>
                </a:solidFill>
                <a:latin typeface="+mn-lt"/>
              </a:rPr>
              <a:t>вооружить </a:t>
            </a:r>
            <a:r>
              <a:rPr lang="ru-RU" sz="2700" dirty="0">
                <a:solidFill>
                  <a:prstClr val="black"/>
                </a:solidFill>
                <a:latin typeface="+mn-lt"/>
              </a:rPr>
              <a:t>подрастающее поколение знаниями о природе и связях в ней, научить использовать эти знания, </a:t>
            </a:r>
            <a:br>
              <a:rPr lang="ru-RU" sz="2700" dirty="0">
                <a:solidFill>
                  <a:prstClr val="black"/>
                </a:solidFill>
                <a:latin typeface="+mn-lt"/>
              </a:rPr>
            </a:br>
            <a:r>
              <a:rPr lang="ru-RU" sz="2700" dirty="0" smtClean="0">
                <a:solidFill>
                  <a:prstClr val="black"/>
                </a:solidFill>
                <a:latin typeface="+mn-lt"/>
              </a:rPr>
              <a:t>а </a:t>
            </a:r>
            <a:r>
              <a:rPr lang="ru-RU" sz="2700" dirty="0">
                <a:solidFill>
                  <a:prstClr val="black"/>
                </a:solidFill>
                <a:latin typeface="+mn-lt"/>
              </a:rPr>
              <a:t>главное </a:t>
            </a:r>
            <a:r>
              <a:rPr lang="ru-RU" sz="2700" dirty="0" smtClean="0">
                <a:solidFill>
                  <a:prstClr val="black"/>
                </a:solidFill>
                <a:latin typeface="+mn-lt"/>
              </a:rPr>
              <a:t>- </a:t>
            </a:r>
            <a:r>
              <a:rPr lang="ru-RU" sz="2700" dirty="0" smtClean="0">
                <a:latin typeface="+mn-lt"/>
              </a:rPr>
              <a:t>привить </a:t>
            </a:r>
            <a:r>
              <a:rPr lang="ru-RU" sz="2700" dirty="0">
                <a:latin typeface="+mn-lt"/>
              </a:rPr>
              <a:t>любовь и уважение к сложному и прекрасному миру, который нас окружает</a:t>
            </a:r>
            <a:r>
              <a:rPr lang="ru-RU" sz="2700" dirty="0" smtClean="0">
                <a:latin typeface="+mn-lt"/>
              </a:rPr>
              <a:t>.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700" dirty="0" smtClean="0">
                <a:solidFill>
                  <a:prstClr val="black"/>
                </a:solidFill>
                <a:latin typeface="+mn-lt"/>
              </a:rPr>
              <a:t>И </a:t>
            </a:r>
            <a:r>
              <a:rPr lang="ru-RU" sz="2700" dirty="0">
                <a:solidFill>
                  <a:prstClr val="black"/>
                </a:solidFill>
                <a:latin typeface="+mn-lt"/>
              </a:rPr>
              <a:t>начинать нужно с самых маленьких.</a:t>
            </a:r>
            <a:r>
              <a:rPr lang="ru-RU" dirty="0">
                <a:solidFill>
                  <a:prstClr val="black"/>
                </a:solidFill>
                <a:latin typeface="+mn-lt"/>
              </a:rPr>
              <a:t> </a:t>
            </a:r>
            <a:endParaRPr lang="ru-RU" dirty="0"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10459"/>
            <a:ext cx="1899938" cy="144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7504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80920" cy="3744416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3100" dirty="0" smtClean="0">
                <a:latin typeface="+mn-lt"/>
                <a:ea typeface="Calibri"/>
                <a:cs typeface="Times New Roman"/>
              </a:rPr>
              <a:t>      </a:t>
            </a:r>
            <a:r>
              <a:rPr lang="ru-RU" sz="3100" dirty="0" smtClean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  <a:t>Экологическое воспитание дошкольников</a:t>
            </a:r>
            <a:r>
              <a:rPr lang="ru-RU" sz="3100" dirty="0" smtClean="0">
                <a:latin typeface="+mn-lt"/>
                <a:ea typeface="Calibri"/>
                <a:cs typeface="Times New Roman"/>
              </a:rPr>
              <a:t/>
            </a:r>
            <a:br>
              <a:rPr lang="ru-RU" sz="3100" dirty="0" smtClean="0">
                <a:latin typeface="+mn-lt"/>
                <a:ea typeface="Calibri"/>
                <a:cs typeface="Times New Roman"/>
              </a:rPr>
            </a:br>
            <a:r>
              <a:rPr lang="ru-RU" sz="1400" dirty="0" smtClean="0">
                <a:latin typeface="+mn-lt"/>
                <a:ea typeface="Calibri"/>
                <a:cs typeface="Times New Roman"/>
              </a:rPr>
              <a:t/>
            </a:r>
            <a:br>
              <a:rPr lang="ru-RU" sz="1400" dirty="0" smtClean="0">
                <a:latin typeface="+mn-lt"/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Цель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: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формирование у детей систематических экологических знаний. </a:t>
            </a:r>
            <a:b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Научить детей любить и беречь природу, наслаждаться её красотой. 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dirty="0">
                <a:latin typeface="+mn-lt"/>
                <a:ea typeface="Calibri"/>
                <a:cs typeface="Times New Roman"/>
              </a:rPr>
              <a:t/>
            </a:r>
            <a:br>
              <a:rPr lang="ru-RU" sz="2000" dirty="0">
                <a:latin typeface="+mn-lt"/>
                <a:ea typeface="Calibri"/>
                <a:cs typeface="Times New Roman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  <a:t>Задачи:  </a:t>
            </a:r>
            <a:r>
              <a:rPr lang="ru-RU" sz="2000" dirty="0" smtClean="0">
                <a:latin typeface="+mn-lt"/>
                <a:ea typeface="Calibri"/>
                <a:cs typeface="Times New Roman"/>
              </a:rPr>
              <a:t/>
            </a:r>
            <a:br>
              <a:rPr lang="ru-RU" sz="2000" dirty="0" smtClean="0">
                <a:latin typeface="+mn-lt"/>
                <a:ea typeface="Calibri"/>
                <a:cs typeface="Times New Roman"/>
              </a:rPr>
            </a:br>
            <a:r>
              <a:rPr lang="ru-RU" sz="2000" dirty="0" smtClean="0">
                <a:latin typeface="+mn-lt"/>
                <a:ea typeface="Times New Roman"/>
                <a:cs typeface="Times New Roman"/>
              </a:rPr>
              <a:t>1. Формирование элементарных умений правильного взаимодействия с растениями и животными. </a:t>
            </a:r>
            <a:r>
              <a:rPr lang="ru-RU" sz="2000" dirty="0" smtClean="0">
                <a:latin typeface="+mn-lt"/>
                <a:ea typeface="Calibri"/>
                <a:cs typeface="Times New Roman"/>
              </a:rPr>
              <a:t/>
            </a:r>
            <a:br>
              <a:rPr lang="ru-RU" sz="2000" dirty="0" smtClean="0">
                <a:latin typeface="+mn-lt"/>
                <a:ea typeface="Calibri"/>
                <a:cs typeface="Times New Roman"/>
              </a:rPr>
            </a:br>
            <a:r>
              <a:rPr lang="ru-RU" sz="2000" dirty="0" smtClean="0">
                <a:latin typeface="+mn-lt"/>
                <a:ea typeface="Times New Roman"/>
                <a:cs typeface="Times New Roman"/>
              </a:rPr>
              <a:t>2. Формирование системы первоначальных знаний по экологии.</a:t>
            </a:r>
            <a:br>
              <a:rPr lang="ru-RU" sz="2000" dirty="0" smtClean="0">
                <a:latin typeface="+mn-lt"/>
                <a:ea typeface="Times New Roman"/>
                <a:cs typeface="Times New Roman"/>
              </a:rPr>
            </a:br>
            <a:r>
              <a:rPr lang="ru-RU" sz="2000" dirty="0" smtClean="0">
                <a:latin typeface="+mn-lt"/>
                <a:ea typeface="Times New Roman"/>
                <a:cs typeface="Times New Roman"/>
              </a:rPr>
              <a:t>3. Развитие познавательной активности, любознательности, воображения, мышления, внимания, речи. </a:t>
            </a:r>
            <a:r>
              <a:rPr lang="ru-RU" sz="2000" dirty="0" smtClean="0">
                <a:latin typeface="+mn-lt"/>
                <a:ea typeface="Calibri"/>
                <a:cs typeface="Times New Roman"/>
              </a:rPr>
              <a:t/>
            </a:r>
            <a:br>
              <a:rPr lang="ru-RU" sz="2000" dirty="0" smtClean="0">
                <a:latin typeface="+mn-lt"/>
                <a:ea typeface="Calibri"/>
                <a:cs typeface="Times New Roman"/>
              </a:rPr>
            </a:br>
            <a:r>
              <a:rPr lang="ru-RU" sz="2000" dirty="0" smtClean="0">
                <a:latin typeface="+mn-lt"/>
                <a:ea typeface="Times New Roman"/>
              </a:rPr>
              <a:t>4. Воспитание эстетических чувств, любви к прир</a:t>
            </a:r>
            <a:r>
              <a:rPr lang="ru-RU" sz="2000" dirty="0" smtClean="0">
                <a:solidFill>
                  <a:srgbClr val="444444"/>
                </a:solidFill>
                <a:latin typeface="+mn-lt"/>
                <a:ea typeface="Times New Roman"/>
              </a:rPr>
              <a:t>оде,</a:t>
            </a:r>
            <a:r>
              <a:rPr lang="ru-RU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+mn-lt"/>
                <a:ea typeface="Calibri"/>
                <a:cs typeface="Times New Roman"/>
              </a:rPr>
              <a:t>желания </a:t>
            </a:r>
            <a:r>
              <a:rPr lang="ru-RU" sz="2000" dirty="0">
                <a:latin typeface="+mn-lt"/>
                <a:ea typeface="Calibri"/>
                <a:cs typeface="Times New Roman"/>
              </a:rPr>
              <a:t>сохранять окружающий мир </a:t>
            </a:r>
            <a:r>
              <a:rPr lang="ru-RU" sz="2000" dirty="0" smtClean="0">
                <a:latin typeface="+mn-lt"/>
                <a:ea typeface="Calibri"/>
                <a:cs typeface="Times New Roman"/>
              </a:rPr>
              <a:t>природы.</a:t>
            </a:r>
            <a:r>
              <a:rPr lang="ru-RU" sz="2000" dirty="0">
                <a:latin typeface="+mn-lt"/>
                <a:ea typeface="Calibri"/>
                <a:cs typeface="Times New Roman"/>
              </a:rPr>
              <a:t/>
            </a:r>
            <a:br>
              <a:rPr lang="ru-RU" sz="2000" dirty="0">
                <a:latin typeface="+mn-lt"/>
                <a:ea typeface="Calibri"/>
                <a:cs typeface="Times New Roman"/>
              </a:rPr>
            </a:br>
            <a:r>
              <a:rPr lang="ru-RU" sz="2000" dirty="0" smtClean="0">
                <a:latin typeface="+mn-lt"/>
                <a:ea typeface="Calibri"/>
                <a:cs typeface="Times New Roman"/>
              </a:rPr>
              <a:t>5. Совершенствовать </a:t>
            </a:r>
            <a:r>
              <a:rPr lang="ru-RU" sz="2000" dirty="0">
                <a:latin typeface="+mn-lt"/>
                <a:ea typeface="Calibri"/>
                <a:cs typeface="Times New Roman"/>
              </a:rPr>
              <a:t>педагогическую культуру родителей по вопросам экологического воспитания </a:t>
            </a:r>
            <a:r>
              <a:rPr lang="ru-RU" sz="2000" dirty="0" smtClean="0">
                <a:latin typeface="+mn-lt"/>
                <a:ea typeface="Calibri"/>
                <a:cs typeface="Times New Roman"/>
              </a:rPr>
              <a:t>детей.</a:t>
            </a:r>
            <a:endParaRPr lang="ru-RU" sz="2000" dirty="0"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85184"/>
            <a:ext cx="1917826" cy="145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5374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441448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latin typeface="Calibri"/>
                <a:ea typeface="Calibri"/>
                <a:cs typeface="Times New Roman"/>
              </a:rPr>
              <a:t> 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83" y="4688276"/>
            <a:ext cx="2312533" cy="175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48681"/>
            <a:ext cx="7992888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>Особенности </a:t>
            </a:r>
            <a:r>
              <a:rPr lang="ru-RU" sz="2800" dirty="0" smtClean="0">
                <a:solidFill>
                  <a:srgbClr val="002060"/>
                </a:solidFill>
                <a:ea typeface="Calibri"/>
                <a:cs typeface="Times New Roman"/>
              </a:rPr>
              <a:t>экологического </a:t>
            </a: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>образования </a:t>
            </a:r>
            <a:b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>детей </a:t>
            </a:r>
            <a:r>
              <a:rPr lang="ru-RU" sz="2800" b="1" dirty="0" smtClean="0">
                <a:solidFill>
                  <a:srgbClr val="002060"/>
                </a:solidFill>
                <a:ea typeface="Calibri"/>
                <a:cs typeface="Times New Roman"/>
              </a:rPr>
              <a:t>раннего</a:t>
            </a:r>
            <a:r>
              <a:rPr lang="ru-RU" sz="2800" dirty="0" smtClean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>дошкольного возраста: </a:t>
            </a:r>
            <a:endParaRPr lang="ru-RU" sz="28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1100" dirty="0">
              <a:ea typeface="Calibri"/>
              <a:cs typeface="Times New Roman"/>
            </a:endParaRP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ea typeface="Calibri"/>
                <a:cs typeface="Times New Roman"/>
              </a:rPr>
              <a:t>Заложить первые ориентиры в мире природы, в мире растений и </a:t>
            </a:r>
            <a:r>
              <a:rPr lang="ru-RU" sz="2400" dirty="0" smtClean="0">
                <a:ea typeface="Calibri"/>
                <a:cs typeface="Times New Roman"/>
              </a:rPr>
              <a:t>животных.</a:t>
            </a: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ea typeface="Calibri"/>
                <a:cs typeface="Times New Roman"/>
              </a:rPr>
              <a:t>Обеспечить </a:t>
            </a:r>
            <a:r>
              <a:rPr lang="ru-RU" sz="2400" dirty="0">
                <a:ea typeface="Calibri"/>
                <a:cs typeface="Times New Roman"/>
              </a:rPr>
              <a:t>понимание первоначальных связей в природе и понимание необходимости наличия определенных условий для их жизни</a:t>
            </a:r>
            <a:r>
              <a:rPr lang="ru-RU" sz="2400" dirty="0" smtClean="0">
                <a:ea typeface="Calibri"/>
                <a:cs typeface="Times New Roman"/>
              </a:rPr>
              <a:t>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/>
              <a:t>Учить замечать и ценить красоту природы.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/>
              <a:t>Учить радоваться природным явлениям, принимать активное участие в зимних забавах, играх с природным материалом (особенно с водой и песком). 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471820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441448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latin typeface="Calibri"/>
                <a:ea typeface="Calibri"/>
                <a:cs typeface="Times New Roman"/>
              </a:rPr>
              <a:t> 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83" y="4688276"/>
            <a:ext cx="2312533" cy="175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48681"/>
            <a:ext cx="7992888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>Особенности </a:t>
            </a:r>
            <a:r>
              <a:rPr lang="ru-RU" sz="2800" dirty="0" smtClean="0">
                <a:solidFill>
                  <a:srgbClr val="002060"/>
                </a:solidFill>
                <a:ea typeface="Calibri"/>
                <a:cs typeface="Times New Roman"/>
              </a:rPr>
              <a:t>экологического </a:t>
            </a: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>образования </a:t>
            </a:r>
            <a:b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>детей </a:t>
            </a: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младшего</a:t>
            </a: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> дошкольного возраста: </a:t>
            </a:r>
            <a:endParaRPr lang="ru-RU" sz="28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ea typeface="Calibri"/>
              </a:rPr>
              <a:t>Углубляется работа по установлению связи между явлениями неживой и живой природы в разные времена года, между человеком, его действиями и последствиями для природной среды</a:t>
            </a:r>
            <a:r>
              <a:rPr lang="ru-RU" sz="2000" dirty="0" smtClean="0">
                <a:ea typeface="Calibri"/>
              </a:rPr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Воспитывать </a:t>
            </a:r>
            <a:r>
              <a:rPr lang="ru-RU" sz="2000" dirty="0"/>
              <a:t>не только желание любоваться красотой природы, но и выражать свои впечатления от её созерцания в речи и продуктивной деятельности (рисование, лепка, аппликация, ручной труд). </a:t>
            </a:r>
            <a:endParaRPr lang="ru-RU" sz="2000" dirty="0" smtClean="0"/>
          </a:p>
          <a:p>
            <a:pPr lvl="0"/>
            <a:endParaRPr lang="ru-RU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Воспитывать </a:t>
            </a:r>
            <a:r>
              <a:rPr lang="ru-RU" sz="2000" dirty="0"/>
              <a:t>желание делать полезные и добрые дела на основе знаний о простейших взаимосвязях в природе, а также результатах своего взаимодействия с природными объектами (польём фикус — он будет лучше </a:t>
            </a:r>
            <a:r>
              <a:rPr lang="ru-RU" sz="2000" dirty="0" smtClean="0"/>
              <a:t>расти), </a:t>
            </a:r>
            <a:r>
              <a:rPr lang="ru-RU" sz="2000" dirty="0"/>
              <a:t>соблюдать простые правила поведения в природе (не рвать цветы, не ломать ветви деревьев, не обижать и не пугать животных, не мусорить</a:t>
            </a:r>
            <a:r>
              <a:rPr lang="ru-RU" sz="2000" dirty="0" smtClean="0"/>
              <a:t>)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0973916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676456" cy="4680520"/>
          </a:xfrm>
        </p:spPr>
        <p:txBody>
          <a:bodyPr>
            <a:normAutofit fontScale="90000"/>
          </a:bodyPr>
          <a:lstStyle/>
          <a:p>
            <a:pPr lvl="0" algn="l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Calibri"/>
                <a:ea typeface="Calibri"/>
                <a:cs typeface="Times New Roman"/>
              </a:rPr>
              <a:t> </a:t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r>
              <a:rPr lang="ru-RU" sz="2400" dirty="0" smtClean="0">
                <a:latin typeface="Calibri"/>
                <a:ea typeface="Calibri"/>
                <a:cs typeface="Times New Roman"/>
              </a:rPr>
              <a:t>   </a:t>
            </a:r>
            <a:r>
              <a:rPr lang="ru-RU" sz="3600" b="1" dirty="0" smtClean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  <a:t>Методы </a:t>
            </a:r>
            <a:r>
              <a:rPr lang="ru-RU" sz="3600" b="1" dirty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  <a:t>экологического </a:t>
            </a:r>
            <a:r>
              <a:rPr lang="ru-RU" sz="3600" b="1" dirty="0" smtClean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  <a:t>образования:</a:t>
            </a:r>
            <a:br>
              <a:rPr lang="ru-RU" sz="3600" b="1" dirty="0" smtClean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</a:br>
            <a:r>
              <a:rPr lang="ru-RU" sz="3100" b="1" dirty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  <a:t/>
            </a:r>
            <a:br>
              <a:rPr lang="ru-RU" sz="3100" b="1" dirty="0">
                <a:solidFill>
                  <a:srgbClr val="002060"/>
                </a:solidFill>
                <a:latin typeface="+mn-lt"/>
                <a:ea typeface="Calibri"/>
                <a:cs typeface="Times New Roman"/>
              </a:rPr>
            </a:br>
            <a:r>
              <a:rPr lang="ru-RU" sz="3100" dirty="0" smtClean="0">
                <a:latin typeface="+mn-lt"/>
                <a:ea typeface="Calibri"/>
                <a:cs typeface="Times New Roman"/>
              </a:rPr>
              <a:t>• </a:t>
            </a:r>
            <a:r>
              <a:rPr lang="ru-RU" sz="3100" dirty="0" smtClean="0">
                <a:latin typeface="+mn-lt"/>
                <a:ea typeface="Times New Roman"/>
              </a:rPr>
              <a:t>Наглядный (наблюдения</a:t>
            </a:r>
            <a:r>
              <a:rPr lang="ru-RU" sz="3100" dirty="0">
                <a:latin typeface="+mn-lt"/>
                <a:ea typeface="Times New Roman"/>
              </a:rPr>
              <a:t>, рассматривание картин, </a:t>
            </a:r>
            <a:r>
              <a:rPr lang="ru-RU" sz="3100" dirty="0" smtClean="0">
                <a:latin typeface="+mn-lt"/>
                <a:ea typeface="Times New Roman"/>
              </a:rPr>
              <a:t>экскурсии, целевые прогулки).</a:t>
            </a:r>
            <a:br>
              <a:rPr lang="ru-RU" sz="3100" dirty="0" smtClean="0">
                <a:latin typeface="+mn-lt"/>
                <a:ea typeface="Times New Roman"/>
              </a:rPr>
            </a:br>
            <a:r>
              <a:rPr lang="ru-RU" sz="3100" dirty="0">
                <a:latin typeface="+mn-lt"/>
                <a:ea typeface="Calibri"/>
                <a:cs typeface="Times New Roman"/>
              </a:rPr>
              <a:t>•</a:t>
            </a:r>
            <a:r>
              <a:rPr lang="ru-RU" sz="3100" dirty="0" smtClean="0">
                <a:latin typeface="+mn-lt"/>
                <a:ea typeface="Times New Roman"/>
              </a:rPr>
              <a:t> Словесный </a:t>
            </a:r>
            <a:r>
              <a:rPr lang="ru-RU" sz="3100" dirty="0">
                <a:latin typeface="+mn-lt"/>
                <a:ea typeface="Times New Roman"/>
              </a:rPr>
              <a:t>(рассказ воспитателя, чтение художественных произведений, беседы</a:t>
            </a:r>
            <a:r>
              <a:rPr lang="ru-RU" sz="3100" dirty="0" smtClean="0">
                <a:latin typeface="+mn-lt"/>
                <a:ea typeface="Times New Roman"/>
              </a:rPr>
              <a:t>). </a:t>
            </a:r>
            <a:br>
              <a:rPr lang="ru-RU" sz="3100" dirty="0" smtClean="0">
                <a:latin typeface="+mn-lt"/>
                <a:ea typeface="Times New Roman"/>
              </a:rPr>
            </a:br>
            <a:r>
              <a:rPr lang="ru-RU" sz="3100" dirty="0">
                <a:latin typeface="+mn-lt"/>
                <a:ea typeface="Calibri"/>
                <a:cs typeface="Times New Roman"/>
              </a:rPr>
              <a:t>• </a:t>
            </a:r>
            <a:r>
              <a:rPr lang="ru-RU" sz="3100" dirty="0" smtClean="0">
                <a:latin typeface="+mn-lt"/>
                <a:ea typeface="Times New Roman"/>
              </a:rPr>
              <a:t>Практический (игра</a:t>
            </a:r>
            <a:r>
              <a:rPr lang="ru-RU" sz="3100" dirty="0">
                <a:latin typeface="+mn-lt"/>
                <a:ea typeface="Times New Roman"/>
              </a:rPr>
              <a:t>, труд</a:t>
            </a:r>
            <a:r>
              <a:rPr lang="ru-RU" sz="3100" dirty="0" smtClean="0">
                <a:latin typeface="+mn-lt"/>
                <a:ea typeface="Times New Roman"/>
              </a:rPr>
              <a:t>, экспериментирование</a:t>
            </a:r>
            <a:r>
              <a:rPr lang="ru-RU" sz="3100" dirty="0">
                <a:latin typeface="+mn-lt"/>
                <a:ea typeface="Times New Roman"/>
              </a:rPr>
              <a:t>). </a:t>
            </a:r>
            <a:r>
              <a:rPr lang="ru-RU" sz="3100" dirty="0">
                <a:latin typeface="+mn-lt"/>
                <a:ea typeface="Calibri"/>
                <a:cs typeface="Times New Roman"/>
              </a:rPr>
              <a:t/>
            </a:r>
            <a:br>
              <a:rPr lang="ru-RU" sz="3100" dirty="0">
                <a:latin typeface="+mn-lt"/>
                <a:ea typeface="Calibri"/>
                <a:cs typeface="Times New Roman"/>
              </a:rPr>
            </a:br>
            <a:r>
              <a:rPr lang="ru-RU" sz="31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• </a:t>
            </a:r>
            <a:r>
              <a:rPr lang="ru-RU" sz="3100" dirty="0" smtClean="0">
                <a:latin typeface="+mn-lt"/>
                <a:ea typeface="Calibri"/>
                <a:cs typeface="Times New Roman"/>
              </a:rPr>
              <a:t>Метод </a:t>
            </a:r>
            <a:r>
              <a:rPr lang="ru-RU" sz="3100" dirty="0">
                <a:latin typeface="+mn-lt"/>
                <a:ea typeface="Calibri"/>
                <a:cs typeface="Times New Roman"/>
              </a:rPr>
              <a:t>проектов 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24" y="4653136"/>
            <a:ext cx="2455863" cy="186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5532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859216" cy="4968552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solidFill>
                  <a:srgbClr val="002060"/>
                </a:solidFill>
                <a:latin typeface="+mn-lt"/>
              </a:rPr>
              <a:t>Формы </a:t>
            </a:r>
            <a:r>
              <a:rPr lang="ru-RU" sz="3100" b="1" dirty="0">
                <a:solidFill>
                  <a:srgbClr val="002060"/>
                </a:solidFill>
                <a:latin typeface="+mn-lt"/>
              </a:rPr>
              <a:t>экологического </a:t>
            </a:r>
            <a:r>
              <a:rPr lang="ru-RU" sz="3100" b="1" dirty="0" smtClean="0">
                <a:solidFill>
                  <a:srgbClr val="002060"/>
                </a:solidFill>
                <a:latin typeface="+mn-lt"/>
              </a:rPr>
              <a:t>образования:</a:t>
            </a:r>
            <a:br>
              <a:rPr lang="ru-RU" sz="31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1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1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100" dirty="0">
                <a:solidFill>
                  <a:srgbClr val="7030A0"/>
                </a:solidFill>
                <a:latin typeface="Times New Roman"/>
              </a:rPr>
              <a:t>• </a:t>
            </a:r>
            <a:r>
              <a:rPr lang="ru-RU" sz="3100" dirty="0" smtClean="0">
                <a:solidFill>
                  <a:srgbClr val="7030A0"/>
                </a:solidFill>
                <a:latin typeface="Times New Roman"/>
              </a:rPr>
              <a:t>Образовательная </a:t>
            </a:r>
            <a:r>
              <a:rPr lang="ru-RU" sz="3100" dirty="0">
                <a:solidFill>
                  <a:srgbClr val="7030A0"/>
                </a:solidFill>
                <a:latin typeface="Times New Roman"/>
              </a:rPr>
              <a:t>деятельность</a:t>
            </a:r>
            <a:r>
              <a:rPr lang="ru-RU" sz="3100" dirty="0">
                <a:solidFill>
                  <a:srgbClr val="7030A0"/>
                </a:solidFill>
                <a:latin typeface="+mn-lt"/>
              </a:rPr>
              <a:t/>
            </a:r>
            <a:br>
              <a:rPr lang="ru-RU" sz="3100" dirty="0">
                <a:solidFill>
                  <a:srgbClr val="7030A0"/>
                </a:solidFill>
                <a:latin typeface="+mn-lt"/>
              </a:rPr>
            </a:br>
            <a:r>
              <a:rPr lang="ru-RU" sz="3100" dirty="0" smtClean="0">
                <a:solidFill>
                  <a:srgbClr val="7030A0"/>
                </a:solidFill>
                <a:latin typeface="+mn-lt"/>
              </a:rPr>
              <a:t>• Наблюдения</a:t>
            </a:r>
            <a:r>
              <a:rPr lang="ru-RU" sz="3100" dirty="0">
                <a:solidFill>
                  <a:srgbClr val="7030A0"/>
                </a:solidFill>
                <a:latin typeface="+mn-lt"/>
              </a:rPr>
              <a:t/>
            </a:r>
            <a:br>
              <a:rPr lang="ru-RU" sz="3100" dirty="0">
                <a:solidFill>
                  <a:srgbClr val="7030A0"/>
                </a:solidFill>
                <a:latin typeface="+mn-lt"/>
              </a:rPr>
            </a:br>
            <a:r>
              <a:rPr lang="ru-RU" sz="3100" dirty="0" smtClean="0">
                <a:solidFill>
                  <a:srgbClr val="7030A0"/>
                </a:solidFill>
                <a:latin typeface="+mn-lt"/>
              </a:rPr>
              <a:t>• Экскурсии </a:t>
            </a:r>
            <a:r>
              <a:rPr lang="ru-RU" sz="3100" dirty="0">
                <a:solidFill>
                  <a:srgbClr val="7030A0"/>
                </a:solidFill>
                <a:latin typeface="+mn-lt"/>
              </a:rPr>
              <a:t/>
            </a:r>
            <a:br>
              <a:rPr lang="ru-RU" sz="3100" dirty="0">
                <a:solidFill>
                  <a:srgbClr val="7030A0"/>
                </a:solidFill>
                <a:latin typeface="+mn-lt"/>
              </a:rPr>
            </a:br>
            <a:r>
              <a:rPr lang="ru-RU" sz="3100" dirty="0" smtClean="0">
                <a:solidFill>
                  <a:srgbClr val="7030A0"/>
                </a:solidFill>
                <a:latin typeface="+mn-lt"/>
              </a:rPr>
              <a:t>• Экспериментирование </a:t>
            </a:r>
            <a:r>
              <a:rPr lang="ru-RU" sz="3100" dirty="0">
                <a:solidFill>
                  <a:srgbClr val="7030A0"/>
                </a:solidFill>
                <a:latin typeface="+mn-lt"/>
              </a:rPr>
              <a:t/>
            </a:r>
            <a:br>
              <a:rPr lang="ru-RU" sz="3100" dirty="0">
                <a:solidFill>
                  <a:srgbClr val="7030A0"/>
                </a:solidFill>
                <a:latin typeface="+mn-lt"/>
              </a:rPr>
            </a:br>
            <a:r>
              <a:rPr lang="ru-RU" sz="3100" dirty="0" smtClean="0">
                <a:solidFill>
                  <a:srgbClr val="7030A0"/>
                </a:solidFill>
                <a:latin typeface="+mn-lt"/>
              </a:rPr>
              <a:t>• Целевые </a:t>
            </a:r>
            <a:r>
              <a:rPr lang="ru-RU" sz="3100" dirty="0">
                <a:solidFill>
                  <a:srgbClr val="7030A0"/>
                </a:solidFill>
                <a:latin typeface="+mn-lt"/>
              </a:rPr>
              <a:t>прогулки </a:t>
            </a:r>
            <a:br>
              <a:rPr lang="ru-RU" sz="3100" dirty="0">
                <a:solidFill>
                  <a:srgbClr val="7030A0"/>
                </a:solidFill>
                <a:latin typeface="+mn-lt"/>
              </a:rPr>
            </a:br>
            <a:r>
              <a:rPr lang="ru-RU" sz="3100" dirty="0">
                <a:solidFill>
                  <a:srgbClr val="7030A0"/>
                </a:solidFill>
                <a:latin typeface="Times New Roman"/>
              </a:rPr>
              <a:t>• </a:t>
            </a:r>
            <a:r>
              <a:rPr lang="ru-RU" sz="3100" dirty="0" smtClean="0">
                <a:solidFill>
                  <a:srgbClr val="7030A0"/>
                </a:solidFill>
                <a:latin typeface="+mn-lt"/>
              </a:rPr>
              <a:t>Игры</a:t>
            </a:r>
            <a:r>
              <a:rPr lang="ru-RU" sz="3100" dirty="0">
                <a:solidFill>
                  <a:srgbClr val="7030A0"/>
                </a:solidFill>
                <a:latin typeface="+mn-lt"/>
              </a:rPr>
              <a:t/>
            </a:r>
            <a:br>
              <a:rPr lang="ru-RU" sz="3100" dirty="0">
                <a:solidFill>
                  <a:srgbClr val="7030A0"/>
                </a:solidFill>
                <a:latin typeface="+mn-lt"/>
              </a:rPr>
            </a:br>
            <a:r>
              <a:rPr lang="ru-RU" sz="3100" dirty="0" smtClean="0">
                <a:solidFill>
                  <a:srgbClr val="7030A0"/>
                </a:solidFill>
                <a:latin typeface="+mn-lt"/>
              </a:rPr>
              <a:t>• Праздники</a:t>
            </a:r>
            <a:r>
              <a:rPr lang="ru-RU" sz="3100" dirty="0">
                <a:solidFill>
                  <a:srgbClr val="7030A0"/>
                </a:solidFill>
                <a:latin typeface="+mn-lt"/>
              </a:rPr>
              <a:t>, развлечения </a:t>
            </a:r>
            <a:br>
              <a:rPr lang="ru-RU" sz="3100" dirty="0">
                <a:solidFill>
                  <a:srgbClr val="7030A0"/>
                </a:solidFill>
                <a:latin typeface="+mn-lt"/>
              </a:rPr>
            </a:br>
            <a:r>
              <a:rPr lang="ru-RU" sz="3100" dirty="0" smtClean="0">
                <a:solidFill>
                  <a:srgbClr val="7030A0"/>
                </a:solidFill>
                <a:latin typeface="+mn-lt"/>
              </a:rPr>
              <a:t>• Труд </a:t>
            </a:r>
            <a:r>
              <a:rPr lang="ru-RU" sz="3100" dirty="0">
                <a:solidFill>
                  <a:srgbClr val="7030A0"/>
                </a:solidFill>
                <a:latin typeface="+mn-lt"/>
              </a:rPr>
              <a:t>в природе</a:t>
            </a:r>
            <a:br>
              <a:rPr lang="ru-RU" sz="3100" dirty="0">
                <a:solidFill>
                  <a:srgbClr val="7030A0"/>
                </a:solidFill>
                <a:latin typeface="+mn-lt"/>
              </a:rPr>
            </a:br>
            <a:r>
              <a:rPr lang="ru-RU" sz="3100" dirty="0" smtClean="0">
                <a:solidFill>
                  <a:srgbClr val="7030A0"/>
                </a:solidFill>
                <a:latin typeface="+mn-lt"/>
              </a:rPr>
              <a:t>• Экологические </a:t>
            </a:r>
            <a:r>
              <a:rPr lang="ru-RU" sz="3100" dirty="0">
                <a:solidFill>
                  <a:srgbClr val="7030A0"/>
                </a:solidFill>
                <a:latin typeface="+mn-lt"/>
              </a:rPr>
              <a:t>акции </a:t>
            </a:r>
            <a:br>
              <a:rPr lang="ru-RU" sz="3100" dirty="0">
                <a:solidFill>
                  <a:srgbClr val="7030A0"/>
                </a:solidFill>
                <a:latin typeface="+mn-lt"/>
              </a:rPr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1128"/>
            <a:ext cx="2426804" cy="184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957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859216" cy="1008112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002060"/>
                </a:solidFill>
                <a:latin typeface="+mn-lt"/>
              </a:rPr>
              <a:t>Образовательная деятельность</a:t>
            </a:r>
            <a:br>
              <a:rPr lang="ru-RU" sz="3100" dirty="0" smtClean="0">
                <a:solidFill>
                  <a:srgbClr val="002060"/>
                </a:solidFill>
                <a:latin typeface="+mn-lt"/>
              </a:rPr>
            </a:br>
            <a:r>
              <a:rPr lang="ru-RU" sz="2700" dirty="0" smtClean="0">
                <a:solidFill>
                  <a:srgbClr val="0070C0"/>
                </a:solidFill>
                <a:latin typeface="+mn-lt"/>
              </a:rPr>
              <a:t>Познавательное развитие. </a:t>
            </a:r>
            <a:br>
              <a:rPr lang="ru-RU" sz="2700" dirty="0" smtClean="0">
                <a:solidFill>
                  <a:srgbClr val="0070C0"/>
                </a:solidFill>
                <a:latin typeface="+mn-lt"/>
              </a:rPr>
            </a:br>
            <a:r>
              <a:rPr lang="ru-RU" sz="2700" dirty="0" smtClean="0">
                <a:solidFill>
                  <a:srgbClr val="0070C0"/>
                </a:solidFill>
                <a:latin typeface="+mn-lt"/>
              </a:rPr>
              <a:t>Тема: «Овощи»</a:t>
            </a:r>
            <a:r>
              <a:rPr lang="ru-RU" sz="2700" dirty="0">
                <a:solidFill>
                  <a:srgbClr val="7030A0"/>
                </a:solidFill>
                <a:latin typeface="+mn-lt"/>
              </a:rPr>
              <a:t/>
            </a:r>
            <a:br>
              <a:rPr lang="ru-RU" sz="2700" dirty="0">
                <a:solidFill>
                  <a:srgbClr val="7030A0"/>
                </a:solidFill>
                <a:latin typeface="+mn-lt"/>
              </a:rPr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65104"/>
            <a:ext cx="2426804" cy="184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447" y="1927458"/>
            <a:ext cx="3312423" cy="186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63" y="4149080"/>
            <a:ext cx="3984785" cy="223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98" y="1927459"/>
            <a:ext cx="3194050" cy="186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8438"/>
            <a:ext cx="3968101" cy="223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1" y="1310687"/>
            <a:ext cx="1440160" cy="247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7150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kologiya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kologiya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</TotalTime>
  <Words>136</Words>
  <Application>Microsoft Office PowerPoint</Application>
  <PresentationFormat>Экран (4:3)</PresentationFormat>
  <Paragraphs>51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Исполнительная</vt:lpstr>
      <vt:lpstr>ekologiya</vt:lpstr>
      <vt:lpstr>1_ekologiya</vt:lpstr>
      <vt:lpstr>Презентация PowerPoint</vt:lpstr>
      <vt:lpstr>Презентация PowerPoint</vt:lpstr>
      <vt:lpstr>   Актуальность:   Веками человек был потребителем по отношению к природе: жил и пользовался её дарами, не задумываясь о последствиях.  Наша задача - вооружить подрастающее поколение знаниями о природе и связях в ней, научить использовать эти знания,  а главное - привить любовь и уважение к сложному и прекрасному миру, который нас окружает.  И начинать нужно с самых маленьких. </vt:lpstr>
      <vt:lpstr>      Экологическое воспитание дошкольников  Цель: формирование у детей систематических экологических знаний.  Научить детей любить и беречь природу, наслаждаться её красотой.   Задачи:   1. Формирование элементарных умений правильного взаимодействия с растениями и животными.  2. Формирование системы первоначальных знаний по экологии. 3. Развитие познавательной активности, любознательности, воображения, мышления, внимания, речи.  4. Воспитание эстетических чувств, любви к природе, желания сохранять окружающий мир природы. 5. Совершенствовать педагогическую культуру родителей по вопросам экологического воспитания детей.</vt:lpstr>
      <vt:lpstr> </vt:lpstr>
      <vt:lpstr> </vt:lpstr>
      <vt:lpstr>     Методы экологического образования:  • Наглядный (наблюдения, рассматривание картин, экскурсии, целевые прогулки). • Словесный (рассказ воспитателя, чтение художественных произведений, беседы).  • Практический (игра, труд, экспериментирование).  • Метод проектов  </vt:lpstr>
      <vt:lpstr>Формы экологического образования:  • Образовательная деятельность • Наблюдения • Экскурсии  • Экспериментирование  • Целевые прогулки  • Игры • Праздники, развлечения  • Труд в природе • Экологические акции   </vt:lpstr>
      <vt:lpstr>Образовательная деятельность Познавательное развитие.  Тема: «Овощи»  </vt:lpstr>
      <vt:lpstr>Наблюдения на прогулке        Целевая прогулка «Берёзка»</vt:lpstr>
      <vt:lpstr>Наблюдения в уголке природы  за ростом и развитием растений</vt:lpstr>
      <vt:lpstr>                         Практические методы     Трудовые поручения на прогулке во 2 младшей группе. Цели: развивать интерес к природе; дружеские взаимоотношения; желание трудиться на общую пользу; помогать взрослым в соблюдении чистоты на участке группы: Осенью Накрывать опавшими листьями клумбы с многолетними цветами. Сгребать листву, относить ее в ведрах в кучу Собирать природный материал. Зимой Подкармливать птиц. Сметать снег со скамеек, построек. Расчищать дорожки. Весной Помощь в посадке лука, гороха, бобов, рассады растений Летом Посильная помощь в прополке, рыхлении, поливе  растений на участке     </vt:lpstr>
      <vt:lpstr>Трудовые поручения на прогулке</vt:lpstr>
      <vt:lpstr>Трудовые поручения в уголке природы</vt:lpstr>
      <vt:lpstr>Экспериментирование. Наблюдения с использованием опытов.</vt:lpstr>
      <vt:lpstr> </vt:lpstr>
      <vt:lpstr> </vt:lpstr>
      <vt:lpstr>                        Творческие игры Творческие игры - игры, в которых присутствует преобразование, изменение реальности, внесение элементов сказочности и волшебства.  Во 2 младшей группе используют: • строительные игры,  • имитационные игры,  • сюжетные игры,  • фантазирование. Для них должна быть создана соответствующая игровая развивающая среда. </vt:lpstr>
      <vt:lpstr>Подвижные игры на природоведческую тематику</vt:lpstr>
      <vt:lpstr>          Взаимодействие с родителями. </vt:lpstr>
      <vt:lpstr>              Участие в экологических акциях и проектах                         (совместно с родителями)      Выставка поделок                                                   Сбор макулатуры       из природного материала</vt:lpstr>
      <vt:lpstr>   Досуги и развлечения на экологическую тематику «Сказка о глупом мышонке» </vt:lpstr>
      <vt:lpstr>«Умейте открыть перед ребёнком в окружающем мире что-то одно, но открыть так, чтобы кусочек жизни заиграл перед детьми всеми красками радуги.  Оставляйте всегда что-то недосказанное, чтобы ребёнку захотелось ещё и ещё раз возвратиться к тому, что он узнал».                                                      Сухомлинский В. А. 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Консультация для педагогов  «Экология  для младших дошкольников»</dc:title>
  <cp:lastModifiedBy>Вова</cp:lastModifiedBy>
  <cp:revision>59</cp:revision>
  <dcterms:modified xsi:type="dcterms:W3CDTF">2017-12-12T17:56:18Z</dcterms:modified>
</cp:coreProperties>
</file>