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5" r:id="rId2"/>
    <p:sldId id="257" r:id="rId3"/>
    <p:sldId id="258" r:id="rId4"/>
    <p:sldId id="290" r:id="rId5"/>
    <p:sldId id="299" r:id="rId6"/>
    <p:sldId id="301" r:id="rId7"/>
    <p:sldId id="300" r:id="rId8"/>
    <p:sldId id="302" r:id="rId9"/>
    <p:sldId id="287" r:id="rId10"/>
    <p:sldId id="259" r:id="rId11"/>
    <p:sldId id="261" r:id="rId12"/>
    <p:sldId id="262" r:id="rId13"/>
    <p:sldId id="285" r:id="rId14"/>
    <p:sldId id="286" r:id="rId15"/>
    <p:sldId id="268" r:id="rId16"/>
    <p:sldId id="269" r:id="rId17"/>
    <p:sldId id="271" r:id="rId18"/>
    <p:sldId id="272" r:id="rId19"/>
    <p:sldId id="274" r:id="rId20"/>
    <p:sldId id="275" r:id="rId21"/>
    <p:sldId id="276" r:id="rId22"/>
    <p:sldId id="306" r:id="rId23"/>
    <p:sldId id="277" r:id="rId24"/>
    <p:sldId id="303" r:id="rId25"/>
    <p:sldId id="304" r:id="rId26"/>
    <p:sldId id="297" r:id="rId27"/>
    <p:sldId id="291" r:id="rId28"/>
    <p:sldId id="294" r:id="rId29"/>
    <p:sldId id="293" r:id="rId30"/>
    <p:sldId id="292" r:id="rId31"/>
    <p:sldId id="295" r:id="rId32"/>
    <p:sldId id="296" r:id="rId33"/>
    <p:sldId id="29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101" autoAdjust="0"/>
    <p:restoredTop sz="94660"/>
  </p:normalViewPr>
  <p:slideViewPr>
    <p:cSldViewPr>
      <p:cViewPr>
        <p:scale>
          <a:sx n="61" d="100"/>
          <a:sy n="61" d="100"/>
        </p:scale>
        <p:origin x="-111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F5918-90BB-4505-9D80-CEA2617A8F4A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12064-A790-48C5-A4A1-9BDADC623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12064-A790-48C5-A4A1-9BDADC623FE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61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C5234-FA01-4781-9DCC-5DD750936E38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1052;&#1091;&#1079;&#1099;&#1082;&#1072;&#1083;&#1100;&#1085;&#1099;&#1077;%20&#1088;&#1091;&#1082;&#1086;&#1074;&#1086;&#1076;&#1080;&#1090;&#1077;&#1083;&#1080;\&#1056;&#1055;&#1055;&#1057;%20&#1057;&#1077;&#1076;&#1086;&#1074;&#1072;\&#1055;&#1077;&#1088;&#1077;&#1095;&#1077;&#1085;&#1100;%20&#1085;&#1077;&#1086;&#1073;&#1093;&#1086;&#1076;&#1080;&#1084;&#1099;&#1093;%20&#1084;&#1091;&#1079;&#1099;&#1082;&#1072;&#1083;&#1100;&#1085;&#1099;&#1093;%20&#1080;&#1085;&#1089;&#1090;&#1088;&#1091;&#1084;&#1077;&#1085;&#1090;&#1086;&#1074;%20&#1080;%20&#1086;&#1073;&#1086;&#1088;&#1091;&#1076;&#1086;&#1074;&#1072;&#1085;&#1080;&#1103;.do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848872" cy="240369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Создание музыкальной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предметно-развивающей среды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группах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детского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сада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3286124"/>
            <a:ext cx="5357850" cy="571504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Консультация для воспитателей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1663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МДОУ «Детский сад №42» г.Ярославль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72198" y="5786454"/>
            <a:ext cx="3071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</a:t>
            </a:r>
          </a:p>
          <a:p>
            <a:r>
              <a:rPr lang="ru-RU" sz="1600" b="1" dirty="0" smtClean="0"/>
              <a:t>Музыкальный руководитель: Герасимова Ж.Н.</a:t>
            </a:r>
            <a:endParaRPr lang="ru-RU" sz="1600" b="1" dirty="0"/>
          </a:p>
        </p:txBody>
      </p:sp>
      <p:pic>
        <p:nvPicPr>
          <p:cNvPr id="2054" name="Picture 6" descr="C:\Users\Admin\Desktop\Картинки\0b8feec9044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00372"/>
            <a:ext cx="9144000" cy="357187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071546"/>
            <a:ext cx="72152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Важно, </a:t>
            </a:r>
            <a:r>
              <a:rPr lang="ru-RU" sz="2800" dirty="0" smtClean="0"/>
              <a:t>чтобы музыкальный уголок находился: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в освещенном, легкодоступном для детей месте;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 кроме того, он должен быть по возможности изолирован, так как, с одной стороны, музыкальные занятия и игры детей требуют сосредоточения слухового внимания, а с другой стороны, «звучащая» деятельность не должна мешать другим занятиям дошкольников.</a:t>
            </a:r>
            <a:endParaRPr lang="ru-RU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060848"/>
            <a:ext cx="82501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Музыкальная предметная среда должна  соответствовать  уровню глаз, действиям руки, росту ребёнка.</a:t>
            </a:r>
          </a:p>
          <a:p>
            <a:pPr lvl="0">
              <a:buNone/>
            </a:pPr>
            <a:r>
              <a:rPr lang="ru-RU" sz="2400" b="1" dirty="0" smtClean="0"/>
              <a:t>В музыкальном уголке должны стоять: </a:t>
            </a:r>
          </a:p>
          <a:p>
            <a:pPr lvl="0" indent="357188">
              <a:buFont typeface="Wingdings" pitchFamily="2" charset="2"/>
              <a:buChar char="§"/>
            </a:pPr>
            <a:r>
              <a:rPr lang="ru-RU" sz="2400" dirty="0" smtClean="0"/>
              <a:t>шкаф с полками для музыкальных пособий, </a:t>
            </a:r>
          </a:p>
          <a:p>
            <a:pPr lvl="0" indent="357188">
              <a:buFont typeface="Wingdings" pitchFamily="2" charset="2"/>
              <a:buChar char="§"/>
            </a:pPr>
            <a:r>
              <a:rPr lang="ru-RU" sz="2400" dirty="0" smtClean="0"/>
              <a:t> стол, стулья для дидактических игр. </a:t>
            </a:r>
          </a:p>
          <a:p>
            <a:pPr lvl="0"/>
            <a:r>
              <a:rPr lang="ru-RU" sz="2400" b="1" dirty="0" smtClean="0"/>
              <a:t>Пособия развивающей среды должны быть: </a:t>
            </a:r>
          </a:p>
          <a:p>
            <a:pPr indent="357188">
              <a:buFont typeface="Wingdings" pitchFamily="2" charset="2"/>
              <a:buChar char="§"/>
            </a:pPr>
            <a:r>
              <a:rPr lang="ru-RU" sz="2400" dirty="0" smtClean="0"/>
              <a:t>эстетичны, </a:t>
            </a:r>
          </a:p>
          <a:p>
            <a:pPr indent="357188">
              <a:buFont typeface="Wingdings" pitchFamily="2" charset="2"/>
              <a:buChar char="§"/>
            </a:pPr>
            <a:r>
              <a:rPr lang="ru-RU" sz="2400" dirty="0" smtClean="0"/>
              <a:t>привлекательны, </a:t>
            </a:r>
          </a:p>
          <a:p>
            <a:pPr indent="357188">
              <a:buFont typeface="Wingdings" pitchFamily="2" charset="2"/>
              <a:buChar char="§"/>
            </a:pPr>
            <a:r>
              <a:rPr lang="ru-RU" sz="2400" dirty="0" smtClean="0"/>
              <a:t>просты в обращении, </a:t>
            </a:r>
          </a:p>
          <a:p>
            <a:pPr indent="357188">
              <a:buFont typeface="Wingdings" pitchFamily="2" charset="2"/>
              <a:buChar char="§"/>
            </a:pPr>
            <a:r>
              <a:rPr lang="ru-RU" sz="2400" dirty="0" smtClean="0"/>
              <a:t>вызывать желание действовать с ними.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8640"/>
            <a:ext cx="8178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   При оформлении музыкальной зоны нужно помнить о возрастных и индивидуальных возможностях детей. </a:t>
            </a:r>
          </a:p>
          <a:p>
            <a:pPr lvl="0"/>
            <a:r>
              <a:rPr lang="ru-RU" sz="2400" dirty="0" smtClean="0"/>
              <a:t>Так, для детей 3-5 лет оформление лучше строить на </a:t>
            </a:r>
            <a:r>
              <a:rPr lang="ru-RU" sz="2400" b="1" dirty="0" smtClean="0"/>
              <a:t>сюжетной основе</a:t>
            </a:r>
            <a:r>
              <a:rPr lang="ru-RU" sz="2400" dirty="0" smtClean="0"/>
              <a:t>, </a:t>
            </a:r>
          </a:p>
          <a:p>
            <a:pPr lvl="0"/>
            <a:r>
              <a:rPr lang="ru-RU" sz="2400" dirty="0" smtClean="0"/>
              <a:t>Для детей более старшего возраста – на </a:t>
            </a:r>
            <a:r>
              <a:rPr lang="ru-RU" sz="2400" b="1" dirty="0" smtClean="0"/>
              <a:t>дидактической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95936" y="2428868"/>
            <a:ext cx="51480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музыкальной  зоне должны  быть  </a:t>
            </a:r>
            <a:r>
              <a:rPr lang="ru-RU" sz="2800" b="1" dirty="0" smtClean="0">
                <a:solidFill>
                  <a:schemeClr val="tx2"/>
                </a:solidFill>
              </a:rPr>
              <a:t>музыкальные инструменты -игрушки: 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400" b="1" dirty="0" smtClean="0"/>
              <a:t>барабан, 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400" b="1" dirty="0" smtClean="0"/>
              <a:t>дудочка, 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400" b="1" dirty="0" smtClean="0"/>
              <a:t>миниатюрное пианино, 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400" b="1" dirty="0" smtClean="0"/>
              <a:t>металлофон, 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400" b="1" dirty="0" smtClean="0"/>
              <a:t>другие музыкальные звучащие игрушки. </a:t>
            </a:r>
          </a:p>
        </p:txBody>
      </p:sp>
      <p:pic>
        <p:nvPicPr>
          <p:cNvPr id="4" name="Рисунок 3" descr="C:\Users\Админ\Desktop\картинки\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6262"/>
            <a:ext cx="3643338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260648"/>
            <a:ext cx="1790119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357422" y="214290"/>
            <a:ext cx="6372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 smtClean="0"/>
          </a:p>
          <a:p>
            <a:pPr lvl="0" indent="268288">
              <a:buFont typeface="Wingdings" pitchFamily="2" charset="2"/>
              <a:buChar char="§"/>
            </a:pPr>
            <a:r>
              <a:rPr lang="ru-RU" sz="2400" b="1" dirty="0" smtClean="0"/>
              <a:t>фотографии детских выступлений,</a:t>
            </a:r>
          </a:p>
          <a:p>
            <a:pPr lvl="0" indent="268288">
              <a:buFont typeface="Wingdings" pitchFamily="2" charset="2"/>
              <a:buChar char="§"/>
            </a:pPr>
            <a:r>
              <a:rPr lang="ru-RU" sz="2400" b="1" dirty="0" smtClean="0"/>
              <a:t>портреты композиторов, </a:t>
            </a:r>
          </a:p>
          <a:p>
            <a:pPr lvl="0" indent="268288">
              <a:buFont typeface="Wingdings" pitchFamily="2" charset="2"/>
              <a:buChar char="§"/>
            </a:pPr>
            <a:r>
              <a:rPr lang="ru-RU" sz="2400" b="1" dirty="0" smtClean="0"/>
              <a:t>красочные плакаты, </a:t>
            </a:r>
          </a:p>
          <a:p>
            <a:pPr lvl="0" indent="268288">
              <a:buFont typeface="Wingdings" pitchFamily="2" charset="2"/>
              <a:buChar char="§"/>
            </a:pPr>
            <a:r>
              <a:rPr lang="ru-RU" sz="2400" b="1" dirty="0" smtClean="0"/>
              <a:t>картинки с музыкальными инструментами</a:t>
            </a:r>
            <a:r>
              <a:rPr lang="ru-RU" sz="2400" dirty="0" smtClean="0"/>
              <a:t>.</a:t>
            </a:r>
          </a:p>
        </p:txBody>
      </p:sp>
      <p:pic>
        <p:nvPicPr>
          <p:cNvPr id="12" name="Рисунок 11" descr="Toy-Accordion_l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1520" y="4509120"/>
            <a:ext cx="2471351" cy="1728192"/>
          </a:xfrm>
          <a:prstGeom prst="rect">
            <a:avLst/>
          </a:prstGeom>
        </p:spPr>
      </p:pic>
      <p:pic>
        <p:nvPicPr>
          <p:cNvPr id="13" name="Рисунок 12" descr="1304443717_195354921_1---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2636912"/>
            <a:ext cx="1714500" cy="1800225"/>
          </a:xfrm>
          <a:prstGeom prst="rect">
            <a:avLst/>
          </a:prstGeom>
        </p:spPr>
      </p:pic>
      <p:pic>
        <p:nvPicPr>
          <p:cNvPr id="15" name="Рисунок 14" descr="image045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308304" y="3284984"/>
            <a:ext cx="1596035" cy="3284984"/>
          </a:xfrm>
          <a:prstGeom prst="rect">
            <a:avLst/>
          </a:prstGeom>
        </p:spPr>
      </p:pic>
      <p:pic>
        <p:nvPicPr>
          <p:cNvPr id="16" name="Рисунок 15" descr="img36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3068960"/>
            <a:ext cx="4752528" cy="356439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При создании музыкальных зон  рекомендуется продумать: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1. Целесообразность размещения зоны, доступность оборудования для детей, хранение.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2. Разнообразие оборудования.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3. Учет возрастных особенностей детей.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4. Эстетическое оформление музыкальной зоны и пособий, находящихся там.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5. Возможность переноса оборудования в другие места.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9512" y="500042"/>
            <a:ext cx="87129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Материал для творческих сюжетно-ролевых игр: </a:t>
            </a:r>
          </a:p>
          <a:p>
            <a:pPr lvl="0"/>
            <a:r>
              <a:rPr lang="ru-RU" b="1" dirty="0" smtClean="0"/>
              <a:t>мягкие игрушки </a:t>
            </a:r>
          </a:p>
          <a:p>
            <a:pPr lvl="0"/>
            <a:r>
              <a:rPr lang="ru-RU" b="1" dirty="0" smtClean="0"/>
              <a:t>мягкие музыкальные игрушки;</a:t>
            </a:r>
          </a:p>
          <a:p>
            <a:r>
              <a:rPr lang="ru-RU" b="1" dirty="0" smtClean="0"/>
              <a:t>куклы -  неваляшки, </a:t>
            </a:r>
          </a:p>
          <a:p>
            <a:r>
              <a:rPr lang="ru-RU" b="1" dirty="0" smtClean="0"/>
              <a:t> музыкальные «поющие» или </a:t>
            </a:r>
          </a:p>
          <a:p>
            <a:r>
              <a:rPr lang="ru-RU" b="1" dirty="0" smtClean="0"/>
              <a:t>«танцующие» игрушки</a:t>
            </a:r>
            <a:endParaRPr lang="ru-RU" b="1" dirty="0"/>
          </a:p>
        </p:txBody>
      </p:sp>
      <p:pic>
        <p:nvPicPr>
          <p:cNvPr id="4" name="Рисунок 3" descr="шзщшi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BFEFF"/>
              </a:clrFrom>
              <a:clrTo>
                <a:srgbClr val="FB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1124744"/>
            <a:ext cx="1905000" cy="1428750"/>
          </a:xfrm>
          <a:prstGeom prst="rect">
            <a:avLst/>
          </a:prstGeom>
        </p:spPr>
      </p:pic>
      <p:pic>
        <p:nvPicPr>
          <p:cNvPr id="11" name="Рисунок 10" descr="57.jpe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1052736"/>
            <a:ext cx="962025" cy="1428750"/>
          </a:xfrm>
          <a:prstGeom prst="rect">
            <a:avLst/>
          </a:prstGeom>
        </p:spPr>
      </p:pic>
      <p:pic>
        <p:nvPicPr>
          <p:cNvPr id="16386" name="Picture 2" descr="http://www.lavatoys.ru/media/images/products/2013/10/LA8517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412776"/>
            <a:ext cx="1296144" cy="1565536"/>
          </a:xfrm>
          <a:prstGeom prst="rect">
            <a:avLst/>
          </a:prstGeom>
          <a:noFill/>
        </p:spPr>
      </p:pic>
      <p:pic>
        <p:nvPicPr>
          <p:cNvPr id="16388" name="Picture 4" descr="http://lh6.googleusercontent.com/-PHAAgBmNZvQ/AAAAAAAAAAI/AAAAAAAAAPE/EL33vn8QAXY/photo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1052736"/>
            <a:ext cx="1111949" cy="127640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79512" y="2492896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Музыкально-дидактические игры:</a:t>
            </a:r>
          </a:p>
        </p:txBody>
      </p:sp>
      <p:pic>
        <p:nvPicPr>
          <p:cNvPr id="16" name="Рисунок 15" descr="big_teacherPic_a21c3f33ad484c6ba383daebdb971fb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1520" y="3068960"/>
            <a:ext cx="2365077" cy="1776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big_teacherPic_ff0d33798dc447aea8fe550abced14f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372200" y="4581128"/>
            <a:ext cx="2420438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1416118860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283968" y="2996952"/>
            <a:ext cx="2448272" cy="1838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59d7e1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195736" y="4581128"/>
            <a:ext cx="2430612" cy="1822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512" y="428604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5488" lvl="1" indent="-268288"/>
            <a:r>
              <a:rPr lang="ru-RU" sz="2800" b="1" dirty="0" smtClean="0">
                <a:solidFill>
                  <a:schemeClr val="tx2"/>
                </a:solidFill>
              </a:rPr>
              <a:t>Портреты композиторов (</a:t>
            </a:r>
            <a:r>
              <a:rPr lang="ru-RU" sz="2000" b="1" dirty="0" smtClean="0"/>
              <a:t>произведения которого дети поют или слушают)</a:t>
            </a:r>
          </a:p>
        </p:txBody>
      </p:sp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268760"/>
            <a:ext cx="1790119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 descr="http://hayasanews.com/wp-content/uploads/2012/04/34bec4b8d5c018df5f9b3b3880969d0413351619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1268760"/>
            <a:ext cx="1800200" cy="2402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6" name="Picture 6" descr="http://img1.liveinternet.ru/images/attach/c/2/73/634/73634007_4000491_prok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96651" y="1268760"/>
            <a:ext cx="183153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51520" y="371703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Чайковский П.И.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39752" y="371703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Чайковский Д.Б.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55976" y="371703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Прокофьев С.С.</a:t>
            </a:r>
            <a:endParaRPr lang="ru-RU" sz="1400" b="1" dirty="0"/>
          </a:p>
        </p:txBody>
      </p:sp>
      <p:pic>
        <p:nvPicPr>
          <p:cNvPr id="15368" name="Picture 8" descr="http://pomnirossiu.ru/upload/image/sootechestvennik/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4208" y="1268760"/>
            <a:ext cx="187220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6516216" y="371703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Рахманинов С.В.</a:t>
            </a:r>
            <a:endParaRPr lang="ru-RU" sz="1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4077072"/>
            <a:ext cx="576064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Иллюстрации - пособия  типа «Лото»   (</a:t>
            </a:r>
            <a:r>
              <a:rPr lang="ru-RU" b="1" dirty="0" smtClean="0"/>
              <a:t>карточки </a:t>
            </a:r>
          </a:p>
          <a:p>
            <a:pPr lvl="0">
              <a:buNone/>
            </a:pPr>
            <a:r>
              <a:rPr lang="ru-RU" b="1" dirty="0" smtClean="0"/>
              <a:t>с   картинками)</a:t>
            </a:r>
          </a:p>
        </p:txBody>
      </p:sp>
      <p:pic>
        <p:nvPicPr>
          <p:cNvPr id="20" name="Рисунок 19" descr="5370-7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796136" y="4005064"/>
            <a:ext cx="3024336" cy="2562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0" name="Picture 10" descr="http://cdn.vseinet.ru/products/983/983148/1_28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71736" y="4714884"/>
            <a:ext cx="3026616" cy="1878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512" y="620688"/>
            <a:ext cx="6732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Книжки-малютки «Мы поем»,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Музыкальные картинки к песням, которые могут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быть выполнены в виде большого альбома или отдельные красочные иллюстрации, 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Иллюстрации по теме «Времена года»,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Иллюстрации музыкальных инструментов, 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Картинки с  изображением животных поющих, танцующих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или играющих на музыкальных инструментах,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Альбомы «Мы рисуем песенку»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Альбомы для рассматривания: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«Симфонический оркестр»,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«Народные инструменты»,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«Танцы народов мира»,  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Графическое пособие «Эмоции»</a:t>
            </a:r>
            <a:endParaRPr lang="ru-RU" b="1" dirty="0"/>
          </a:p>
        </p:txBody>
      </p:sp>
      <p:pic>
        <p:nvPicPr>
          <p:cNvPr id="12290" name="Picture 2" descr="http://img1.liveinternet.ru/images/attach/c/8/104/763/104763797_1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4581128"/>
            <a:ext cx="2952328" cy="20864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53987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д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16216" y="1052736"/>
            <a:ext cx="2376264" cy="178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zolotaja_osenx_akw_kop_s_kart_i._lewitana_mww_199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16216" y="2996952"/>
            <a:ext cx="2357454" cy="1637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1520" y="188640"/>
            <a:ext cx="5467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Иллюстрации по теме «музыка»: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" name="Рисунок 11" descr="mu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16216" y="4869160"/>
            <a:ext cx="2339863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2" name="AutoShape 4" descr="http://soltechenergies.net/wp-content/plugins/featured-content-gallery/emotions-clipart-80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://soltechenergies.net/wp-content/plugins/featured-content-gallery/emotions-clipart-80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http://soltechenergies.net/wp-content/plugins/featured-content-gallery/emotions-clipart-80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8" name="Picture 10" descr="http://www.studerasmart.nu/wp-content/uploads/2012/04/personlighetstester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4581128"/>
            <a:ext cx="3098267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озвученные детские музыкальные игрушки  и инструменты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564904"/>
            <a:ext cx="8607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Озвученные музыкальные инструменты и игрушки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Рисунок 8" descr="ксилофон-2832277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5536" y="4797152"/>
            <a:ext cx="2664296" cy="1512168"/>
          </a:xfrm>
          <a:prstGeom prst="rect">
            <a:avLst/>
          </a:prstGeom>
        </p:spPr>
      </p:pic>
      <p:pic>
        <p:nvPicPr>
          <p:cNvPr id="10" name="Рисунок 9" descr="57941_660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891029" y="4836790"/>
            <a:ext cx="1252971" cy="2021210"/>
          </a:xfrm>
          <a:prstGeom prst="rect">
            <a:avLst/>
          </a:prstGeom>
        </p:spPr>
      </p:pic>
      <p:pic>
        <p:nvPicPr>
          <p:cNvPr id="11266" name="Picture 2" descr="http://drumsound.net/img/snare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816" y="4614326"/>
            <a:ext cx="2489076" cy="2243674"/>
          </a:xfrm>
          <a:prstGeom prst="rect">
            <a:avLst/>
          </a:prstGeom>
          <a:noFill/>
        </p:spPr>
      </p:pic>
      <p:pic>
        <p:nvPicPr>
          <p:cNvPr id="11268" name="Picture 4" descr="http://www.dolphinmusic.co.uk/shop_image/uploads/Image/25%20Key%20MIDI%20Controller%20Keyboard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1268760"/>
            <a:ext cx="2880320" cy="1226803"/>
          </a:xfrm>
          <a:prstGeom prst="rect">
            <a:avLst/>
          </a:prstGeom>
          <a:noFill/>
        </p:spPr>
      </p:pic>
      <p:pic>
        <p:nvPicPr>
          <p:cNvPr id="13" name="Рисунок 12" descr="dsc_2502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2060848"/>
            <a:ext cx="2809875" cy="280987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51520" y="3068960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игрушки-инструменты со звуком неопределённый высот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игрушки-инструменты, издающие только один звук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игрушки-инструменты с фиксированной мелодией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игрушки-инструменты с диатоническими и хроматическими звукорядом для творческого </a:t>
            </a:r>
            <a:r>
              <a:rPr lang="ru-RU" b="1" dirty="0" err="1" smtClean="0"/>
              <a:t>музицирования</a:t>
            </a:r>
            <a:r>
              <a:rPr lang="ru-RU" b="1" dirty="0" smtClean="0"/>
              <a:t> </a:t>
            </a:r>
          </a:p>
        </p:txBody>
      </p:sp>
      <p:pic>
        <p:nvPicPr>
          <p:cNvPr id="11270" name="Picture 6" descr="http://timosha.in.ua/image/cache/data/tovari/bino/papka2/big_e478ff7da4_34-600x600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725144"/>
            <a:ext cx="2762672" cy="1844887"/>
          </a:xfrm>
          <a:prstGeom prst="rect">
            <a:avLst/>
          </a:prstGeom>
          <a:noFill/>
        </p:spPr>
      </p:pic>
      <p:pic>
        <p:nvPicPr>
          <p:cNvPr id="11272" name="Picture 8" descr="http://gigabaza.ru/images/44/87403/40f67c12.jpg"/>
          <p:cNvPicPr>
            <a:picLocks noChangeAspect="1" noChangeArrowheads="1"/>
          </p:cNvPicPr>
          <p:nvPr/>
        </p:nvPicPr>
        <p:blipFill>
          <a:blip r:embed="rId8" cstate="email">
            <a:lum bright="8000"/>
          </a:blip>
          <a:srcRect/>
          <a:stretch>
            <a:fillRect/>
          </a:stretch>
        </p:blipFill>
        <p:spPr bwMode="auto">
          <a:xfrm>
            <a:off x="3491880" y="643148"/>
            <a:ext cx="2592288" cy="1943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113727475_large_0_f9f13_169a404b_XL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300192" y="548680"/>
            <a:ext cx="2664296" cy="19488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69269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Желательно в каждой группе иметь:  музыкальный центр, микрофоны, наушники ,  фонотеку  с музыкальным репертуаром.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0648"/>
            <a:ext cx="3590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Технические средства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45471_html_1a08662c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564904"/>
            <a:ext cx="2230984" cy="3233081"/>
          </a:xfrm>
          <a:prstGeom prst="rect">
            <a:avLst/>
          </a:prstGeom>
        </p:spPr>
      </p:pic>
      <p:pic>
        <p:nvPicPr>
          <p:cNvPr id="9218" name="Picture 2" descr="http://cdn.tehnosklad.com/f4/945140/508317da398d9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1268760"/>
            <a:ext cx="4288013" cy="2622849"/>
          </a:xfrm>
          <a:prstGeom prst="rect">
            <a:avLst/>
          </a:prstGeom>
          <a:noFill/>
        </p:spPr>
      </p:pic>
      <p:sp>
        <p:nvSpPr>
          <p:cNvPr id="9220" name="AutoShape 4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8" name="AutoShape 12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0" name="AutoShape 14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32" name="Picture 16" descr="http://www.golddisk.ru/goods_img/62/621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816" y="4077072"/>
            <a:ext cx="2767658" cy="2487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34" name="Picture 18" descr="http://s4.pic4you.ru/y2015/04-21/34526/5012022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8144" y="4077072"/>
            <a:ext cx="2664296" cy="251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product.TEQUAL118.vide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1412776"/>
            <a:ext cx="1428750" cy="990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260648"/>
            <a:ext cx="860676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/>
            <a:r>
              <a:rPr lang="ru-RU" sz="2400" b="1" dirty="0" smtClean="0">
                <a:cs typeface="Times New Roman" pitchFamily="18" charset="0"/>
              </a:rPr>
              <a:t>Музыкальное развитие ребёнка обусловлено не только занятиями с педагогом, но и возможностью самостоятельно играть, экспериментировать с музыкальными игрушками, свободно заниматься творческим </a:t>
            </a:r>
            <a:r>
              <a:rPr lang="ru-RU" sz="2400" b="1" dirty="0" err="1" smtClean="0">
                <a:cs typeface="Times New Roman" pitchFamily="18" charset="0"/>
              </a:rPr>
              <a:t>музицированием</a:t>
            </a:r>
            <a:r>
              <a:rPr lang="ru-RU" sz="2100" b="1" dirty="0" smtClean="0">
                <a:cs typeface="Times New Roman" pitchFamily="18" charset="0"/>
              </a:rPr>
              <a:t>. </a:t>
            </a:r>
          </a:p>
          <a:p>
            <a:pPr indent="268288">
              <a:buFont typeface="Wingdings" pitchFamily="2" charset="2"/>
              <a:buChar char="§"/>
            </a:pPr>
            <a:endParaRPr lang="ru-RU" sz="2100" dirty="0" smtClean="0">
              <a:cs typeface="Times New Roman" pitchFamily="18" charset="0"/>
            </a:endParaRPr>
          </a:p>
          <a:p>
            <a:pPr indent="268288">
              <a:buFont typeface="Wingdings" pitchFamily="2" charset="2"/>
              <a:buChar char="§"/>
            </a:pPr>
            <a:r>
              <a:rPr lang="ru-RU" sz="2100" dirty="0" smtClean="0">
                <a:cs typeface="Times New Roman" pitchFamily="18" charset="0"/>
              </a:rPr>
              <a:t>Самостоятельная творческая </a:t>
            </a:r>
          </a:p>
          <a:p>
            <a:pPr indent="268288"/>
            <a:r>
              <a:rPr lang="ru-RU" sz="2100" dirty="0" smtClean="0">
                <a:cs typeface="Times New Roman" pitchFamily="18" charset="0"/>
              </a:rPr>
              <a:t>деятельность ребёнка возможна</a:t>
            </a:r>
          </a:p>
          <a:p>
            <a:pPr indent="268288"/>
            <a:r>
              <a:rPr lang="ru-RU" sz="2100" dirty="0" smtClean="0">
                <a:cs typeface="Times New Roman" pitchFamily="18" charset="0"/>
              </a:rPr>
              <a:t> при условии создания</a:t>
            </a:r>
          </a:p>
          <a:p>
            <a:pPr indent="268288"/>
            <a:r>
              <a:rPr lang="ru-RU" sz="2100" dirty="0" smtClean="0">
                <a:cs typeface="Times New Roman" pitchFamily="18" charset="0"/>
              </a:rPr>
              <a:t> специальной предметно-</a:t>
            </a:r>
          </a:p>
          <a:p>
            <a:pPr indent="268288"/>
            <a:r>
              <a:rPr lang="ru-RU" sz="2100" dirty="0" smtClean="0">
                <a:cs typeface="Times New Roman" pitchFamily="18" charset="0"/>
              </a:rPr>
              <a:t>развивающей среды. 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100" dirty="0" smtClean="0">
                <a:cs typeface="Times New Roman" pitchFamily="18" charset="0"/>
              </a:rPr>
              <a:t>Для развития самостоятельной</a:t>
            </a:r>
          </a:p>
          <a:p>
            <a:pPr indent="268288"/>
            <a:r>
              <a:rPr lang="ru-RU" sz="2100" dirty="0" smtClean="0">
                <a:cs typeface="Times New Roman" pitchFamily="18" charset="0"/>
              </a:rPr>
              <a:t> музыкальной деятельности детей </a:t>
            </a:r>
          </a:p>
          <a:p>
            <a:pPr indent="268288"/>
            <a:r>
              <a:rPr lang="ru-RU" sz="2100" dirty="0" smtClean="0">
                <a:cs typeface="Times New Roman" pitchFamily="18" charset="0"/>
              </a:rPr>
              <a:t> большое значение имеет </a:t>
            </a:r>
          </a:p>
          <a:p>
            <a:pPr indent="268288"/>
            <a:r>
              <a:rPr lang="ru-RU" sz="2100" dirty="0" smtClean="0">
                <a:cs typeface="Times New Roman" pitchFamily="18" charset="0"/>
              </a:rPr>
              <a:t>музыкальный уголок в группе</a:t>
            </a:r>
          </a:p>
          <a:p>
            <a:pPr indent="268288"/>
            <a:r>
              <a:rPr lang="ru-RU" sz="2100" dirty="0" smtClean="0">
                <a:cs typeface="Times New Roman" pitchFamily="18" charset="0"/>
              </a:rPr>
              <a:t> (музыкальная зона).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100" dirty="0" smtClean="0">
                <a:cs typeface="Times New Roman" pitchFamily="18" charset="0"/>
              </a:rPr>
              <a:t> Развитие творческого начала детей</a:t>
            </a:r>
          </a:p>
          <a:p>
            <a:pPr indent="268288"/>
            <a:r>
              <a:rPr lang="ru-RU" sz="2100" dirty="0" smtClean="0">
                <a:cs typeface="Times New Roman" pitchFamily="18" charset="0"/>
              </a:rPr>
              <a:t> во многом зависит от оборудования</a:t>
            </a:r>
          </a:p>
          <a:p>
            <a:pPr indent="268288"/>
            <a:r>
              <a:rPr lang="ru-RU" sz="2100" dirty="0" smtClean="0">
                <a:cs typeface="Times New Roman" pitchFamily="18" charset="0"/>
              </a:rPr>
              <a:t> и его привлекательности. </a:t>
            </a:r>
            <a:endParaRPr lang="ru-RU" sz="2100" dirty="0"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6578" y="3214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Picture 4" descr="17_muzyka_2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928802"/>
            <a:ext cx="4357686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104big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23728" y="1412776"/>
            <a:ext cx="1368152" cy="2328858"/>
          </a:xfrm>
          <a:prstGeom prst="rect">
            <a:avLst/>
          </a:prstGeom>
        </p:spPr>
      </p:pic>
      <p:pic>
        <p:nvPicPr>
          <p:cNvPr id="8" name="Рисунок 7" descr="karnavalnyiie-ushki-kot-870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1124744"/>
            <a:ext cx="1536215" cy="14763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3528" y="18864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АТРИБУТЫ </a:t>
            </a:r>
            <a:r>
              <a:rPr lang="ru-RU" sz="2800" dirty="0" smtClean="0"/>
              <a:t>к подвижным музыкальным играм и  для детского танцевального творчества</a:t>
            </a:r>
            <a:endParaRPr lang="ru-RU" sz="2800" dirty="0"/>
          </a:p>
        </p:txBody>
      </p:sp>
      <p:pic>
        <p:nvPicPr>
          <p:cNvPr id="8194" name="Picture 2" descr="http://www.sportdetstvo.ru/products_pictures/large_flazh_resize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4221088"/>
            <a:ext cx="3456384" cy="2407125"/>
          </a:xfrm>
          <a:prstGeom prst="rect">
            <a:avLst/>
          </a:prstGeom>
          <a:noFill/>
        </p:spPr>
      </p:pic>
      <p:pic>
        <p:nvPicPr>
          <p:cNvPr id="8196" name="Picture 4" descr="http://parta1.com/_data/files.thumb/1/a/1af238cb7151503_2613.ac7144f0a2_p-middle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628800"/>
            <a:ext cx="1800200" cy="4752528"/>
          </a:xfrm>
          <a:prstGeom prst="rect">
            <a:avLst/>
          </a:prstGeom>
          <a:noFill/>
        </p:spPr>
      </p:pic>
      <p:pic>
        <p:nvPicPr>
          <p:cNvPr id="8198" name="Picture 6" descr="http://otlichniktk.ru/uploads/product/12555/vkh8887_thumb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581128"/>
            <a:ext cx="1914525" cy="1914525"/>
          </a:xfrm>
          <a:prstGeom prst="rect">
            <a:avLst/>
          </a:prstGeom>
          <a:noFill/>
        </p:spPr>
      </p:pic>
      <p:pic>
        <p:nvPicPr>
          <p:cNvPr id="8200" name="Picture 8" descr="http://gelios-kids.ru/upload/iblock/c94/c94688cb3414135d31cd02a7b97c38b4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1628800"/>
            <a:ext cx="4248472" cy="316375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404664"/>
            <a:ext cx="1374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Театры.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836712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400" b="1" dirty="0" smtClean="0">
              <a:cs typeface="Times New Roman" pitchFamily="18" charset="0"/>
            </a:endParaRPr>
          </a:p>
          <a:p>
            <a:pPr marL="268288" lvl="0" indent="-268288">
              <a:buFont typeface="+mj-lt"/>
              <a:buAutoNum type="arabicPeriod"/>
            </a:pPr>
            <a:r>
              <a:rPr lang="ru-RU" sz="2400" b="1" dirty="0" smtClean="0">
                <a:cs typeface="Times New Roman" pitchFamily="18" charset="0"/>
              </a:rPr>
              <a:t>Театр картинок (</a:t>
            </a:r>
            <a:r>
              <a:rPr lang="ru-RU" sz="2400" b="1" dirty="0" err="1" smtClean="0">
                <a:cs typeface="Times New Roman" pitchFamily="18" charset="0"/>
              </a:rPr>
              <a:t>Фланелеграф</a:t>
            </a:r>
            <a:r>
              <a:rPr lang="ru-RU" sz="2400" b="1" dirty="0" smtClean="0">
                <a:cs typeface="Times New Roman" pitchFamily="18" charset="0"/>
              </a:rPr>
              <a:t>)</a:t>
            </a:r>
          </a:p>
          <a:p>
            <a:pPr marL="268288" lvl="0" indent="-268288">
              <a:buFont typeface="+mj-lt"/>
              <a:buAutoNum type="arabicPeriod"/>
            </a:pPr>
            <a:r>
              <a:rPr lang="ru-RU" sz="2400" b="1" dirty="0" smtClean="0">
                <a:cs typeface="Times New Roman" pitchFamily="18" charset="0"/>
              </a:rPr>
              <a:t>Пальчиковый театр</a:t>
            </a:r>
          </a:p>
          <a:p>
            <a:pPr marL="268288" lvl="0" indent="-268288">
              <a:buFont typeface="+mj-lt"/>
              <a:buAutoNum type="arabicPeriod"/>
            </a:pPr>
            <a:r>
              <a:rPr lang="ru-RU" sz="2400" b="1" dirty="0" smtClean="0">
                <a:cs typeface="Times New Roman" pitchFamily="18" charset="0"/>
              </a:rPr>
              <a:t>Кукольный театр и др.</a:t>
            </a:r>
          </a:p>
          <a:p>
            <a:pPr marL="268288" lvl="0" indent="-268288">
              <a:buFont typeface="+mj-lt"/>
              <a:buAutoNum type="arabicPeriod"/>
            </a:pPr>
            <a:r>
              <a:rPr lang="ru-RU" sz="2400" b="1" dirty="0" smtClean="0">
                <a:cs typeface="Times New Roman" pitchFamily="18" charset="0"/>
              </a:rPr>
              <a:t>Костюмы персонажей.</a:t>
            </a:r>
          </a:p>
        </p:txBody>
      </p:sp>
      <p:pic>
        <p:nvPicPr>
          <p:cNvPr id="10" name="Рисунок 9" descr="Kukolnii teatr derevjnniid170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0"/>
            <a:ext cx="3617540" cy="3573016"/>
          </a:xfrm>
          <a:prstGeom prst="rect">
            <a:avLst/>
          </a:prstGeom>
        </p:spPr>
      </p:pic>
      <p:pic>
        <p:nvPicPr>
          <p:cNvPr id="11" name="Рисунок 10" descr="imgpreview (1)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414" y="2857496"/>
            <a:ext cx="3062740" cy="2088232"/>
          </a:xfrm>
          <a:prstGeom prst="rect">
            <a:avLst/>
          </a:prstGeom>
        </p:spPr>
      </p:pic>
      <p:pic>
        <p:nvPicPr>
          <p:cNvPr id="7170" name="Picture 2" descr="http://otlichniktk.ru/uploads/product/11469/palchikovyj_teatr_teremo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509120"/>
            <a:ext cx="2195736" cy="2182013"/>
          </a:xfrm>
          <a:prstGeom prst="rect">
            <a:avLst/>
          </a:prstGeom>
          <a:noFill/>
        </p:spPr>
      </p:pic>
      <p:pic>
        <p:nvPicPr>
          <p:cNvPr id="14" name="Рисунок 13" descr="420054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143372" y="3643314"/>
            <a:ext cx="4681728" cy="286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428736"/>
            <a:ext cx="86787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Оборудование музыкального уголка размещают на двух уровнях :     для воспитателя и для детей 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400" b="1" dirty="0" smtClean="0"/>
              <a:t>На верхнюю полку </a:t>
            </a:r>
            <a:r>
              <a:rPr lang="ru-RU" sz="2400" dirty="0" smtClean="0"/>
              <a:t>помещают инструменты, которые используются детьми дозировано (например, металлофон), и те, с которыми дети могут заниматься только под контролем воспитателя, в соответствии с санитарно - эпидемиологическими нормами ДОУ (духовые).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400" b="1" dirty="0" smtClean="0"/>
              <a:t>На нижней полке </a:t>
            </a:r>
            <a:r>
              <a:rPr lang="ru-RU" sz="2400" dirty="0" smtClean="0"/>
              <a:t>- барабаны, ложки, треугольники, маракасы. Необходимо уделять особое внимание качеству звучания музыкальных инструментов. Они должны быть хорошо настроены и издавать знакомые детям звуки. Не забывайте, что некачественное звучание калечит и засоряет слуховой опыт ребёнка!</a:t>
            </a:r>
          </a:p>
        </p:txBody>
      </p:sp>
      <p:pic>
        <p:nvPicPr>
          <p:cNvPr id="6" name="Рисунок 5" descr="99f8f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0"/>
            <a:ext cx="8136904" cy="191683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60648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РОЛЬ ВОСПИТАТЕЛЯ </a:t>
            </a:r>
            <a:r>
              <a:rPr lang="ru-RU" sz="2400" b="1" dirty="0" smtClean="0">
                <a:cs typeface="Times New Roman" pitchFamily="18" charset="0"/>
              </a:rPr>
              <a:t>– побуждать детей применять навыки, полученные на музыкальных занятиях в повседневной жизни детского сада. </a:t>
            </a:r>
          </a:p>
          <a:p>
            <a:pPr>
              <a:buNone/>
            </a:pPr>
            <a:r>
              <a:rPr lang="ru-RU" sz="2400" b="1" dirty="0" smtClean="0">
                <a:cs typeface="Times New Roman" pitchFamily="18" charset="0"/>
              </a:rPr>
              <a:t>Станет ли  созданная нами  среда развивающей, захочет и сможет ли ребёнок освоить её в своей деятельности зависит: 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400" b="1" dirty="0" smtClean="0">
                <a:cs typeface="Times New Roman" pitchFamily="18" charset="0"/>
              </a:rPr>
              <a:t>от компетентности взрослого, 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400" b="1" dirty="0" smtClean="0">
                <a:cs typeface="Times New Roman" pitchFamily="18" charset="0"/>
              </a:rPr>
              <a:t>его доброжелательности, 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400" b="1" dirty="0" smtClean="0">
                <a:cs typeface="Times New Roman" pitchFamily="18" charset="0"/>
              </a:rPr>
              <a:t>заинтересованного отношения к детям, </a:t>
            </a:r>
          </a:p>
          <a:p>
            <a:pPr>
              <a:buNone/>
            </a:pPr>
            <a:endParaRPr lang="ru-RU" sz="2400" b="1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Ребёнок и взрослый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действуют вместе –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им обоим должно быть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комфортно в музыкальной среде.</a:t>
            </a:r>
          </a:p>
        </p:txBody>
      </p:sp>
      <p:pic>
        <p:nvPicPr>
          <p:cNvPr id="6146" name="Picture 2" descr="http://detki-kovrovo.ru/cons/image/consultacii_muz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38729" y="2924944"/>
            <a:ext cx="4805271" cy="380247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7849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МЛАДШИЕ ГРУППЫ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Ванька – </a:t>
            </a:r>
            <a:r>
              <a:rPr lang="ru-RU" sz="1400" b="1" dirty="0" err="1" smtClean="0"/>
              <a:t>встанька</a:t>
            </a:r>
            <a:endParaRPr lang="ru-RU" sz="1400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Музыкальные «поющие» или «танцующие» игрушки (петушок, котик, зайка и т. д.)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Музыкальные инструменты с фиксированным звуком — органчики, шарманки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Шумовые инструменты: погремушки, колокольчики, бубен, барабан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err="1" smtClean="0"/>
              <a:t>Неозвученные</a:t>
            </a:r>
            <a:r>
              <a:rPr lang="ru-RU" sz="1400" b="1" dirty="0" smtClean="0"/>
              <a:t> бутафорские музыкальные инструментов (гармошки, дудочки, балалайки и т. д.)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Атрибуты к музыкальным подвижным играм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Флажки, султанчики, платочки, яркие ленточки с колечками, погремушки, осенние листочки, снежинки для детского танцевального творчества (пополняется по необходимости)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Ширма настольная с перчаточными игрушками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Магнитофон и набор программных аудиозаписей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Музыкальные картинки к песням, которые могут быть выполнены на кубе, в виде альбома или отдельные красочные иллюстрации.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140968"/>
            <a:ext cx="8964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 ГРУППА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Целесообразно пособия, атрибуты и музыкальные инструменты оставить </a:t>
            </a:r>
          </a:p>
          <a:p>
            <a:pPr marL="342900" indent="-342900"/>
            <a:r>
              <a:rPr lang="ru-RU" sz="1400" b="1" dirty="0" smtClean="0"/>
              <a:t>         с младшей группы и добавить: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b="1" dirty="0" smtClean="0"/>
              <a:t>Металлофон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b="1" dirty="0" smtClean="0"/>
              <a:t>Шумовые инструменты для детского оркестра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b="1" dirty="0" smtClean="0"/>
              <a:t>Книжки «Наши песни» (каждая книжка иллюстрирует знакомую детям песню)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b="1" dirty="0" err="1" smtClean="0"/>
              <a:t>Фланелеграф</a:t>
            </a:r>
            <a:r>
              <a:rPr lang="ru-RU" sz="1400" b="1" dirty="0" smtClean="0"/>
              <a:t> или магнитная доска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b="1" dirty="0" smtClean="0"/>
              <a:t>Музыкально-дидактические игры: «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b="1" dirty="0" smtClean="0"/>
              <a:t>Музыкальные инструменты», «Звонкие ладошки», «Ритмические палочки» и др.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b="1" dirty="0" smtClean="0"/>
              <a:t>Атрибуты к подвижным музыкальным играм: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b="1" dirty="0" smtClean="0"/>
              <a:t>         «Кошка и котята», «Заинька», «Зайцы и медведь», «Лётчики» и др.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b="1" dirty="0" smtClean="0"/>
              <a:t>Музыкальные лесенки (трехступенчатая, на которых находятся маленькая и большая птички или маленькая и большая матрешка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b="1" dirty="0" smtClean="0"/>
              <a:t>Ленточки, цветные платочки, султанчики и т. п. (атрибуты к танцевальным импровизациям но сезону)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b="1" dirty="0" smtClean="0"/>
              <a:t>Ширма настольная и набор игрушек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b="1" dirty="0" smtClean="0"/>
              <a:t>Магнитофон и набор программных аудиозаписей</a:t>
            </a:r>
          </a:p>
        </p:txBody>
      </p:sp>
      <p:pic>
        <p:nvPicPr>
          <p:cNvPr id="4" name="Рисунок 3" descr="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9518" y="0"/>
            <a:ext cx="1514482" cy="1484784"/>
          </a:xfrm>
          <a:prstGeom prst="rect">
            <a:avLst/>
          </a:prstGeom>
        </p:spPr>
      </p:pic>
      <p:pic>
        <p:nvPicPr>
          <p:cNvPr id="5" name="Рисунок 4" descr="0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96336" y="3068960"/>
            <a:ext cx="1400156" cy="151216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849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СТАРШАЯ ГРУППА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Дополнительно к оборудованию музыкального уголка средней группы используется следующее: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Погремушки, бубны, барабаны, треугольники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Музыкальные игрушки-инструменты с хроматическим и диатоническим звуком </a:t>
            </a:r>
          </a:p>
          <a:p>
            <a:pPr marL="342900" indent="-342900"/>
            <a:r>
              <a:rPr lang="ru-RU" sz="1400" b="1" dirty="0" smtClean="0"/>
              <a:t>         (металлофон, пианино, баян, аккордеон, флейта)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sz="1400" b="1" dirty="0" smtClean="0"/>
              <a:t>Иллюстрации по теме: «Времена года»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sz="1400" b="1" dirty="0" smtClean="0"/>
              <a:t>Музыкальные игрушки-самоделки (Дети с удовольствием примут участие</a:t>
            </a:r>
          </a:p>
          <a:p>
            <a:pPr marL="342900" indent="-342900"/>
            <a:r>
              <a:rPr lang="ru-RU" sz="1400" b="1" dirty="0" smtClean="0"/>
              <a:t>         в изготовление инструментов для шумового оркестра)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sz="1400" b="1" dirty="0" smtClean="0"/>
              <a:t>Музыкально-дидактические игры: «Узнай песенку по двум звукам», «Бубенчики», «Музыкальная лесенка», «Ритмическое лото» и др.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sz="1400" b="1" dirty="0" smtClean="0"/>
              <a:t>Атрибуты к подвижным играм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sz="1400" b="1" dirty="0" smtClean="0"/>
              <a:t>Рисунки детей к песенкам и знакомым музыкальным произведениям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sz="1400" b="1" dirty="0" smtClean="0"/>
              <a:t>Настольная ширма и ширма по росту детей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sz="1400" b="1" dirty="0" smtClean="0"/>
              <a:t>Музыкальные лесенки пятиступенчатая и </a:t>
            </a:r>
            <a:r>
              <a:rPr lang="ru-RU" sz="1400" b="1" dirty="0" err="1" smtClean="0"/>
              <a:t>семиступенчатая</a:t>
            </a:r>
            <a:endParaRPr lang="ru-RU" sz="1400" b="1" dirty="0" smtClean="0"/>
          </a:p>
          <a:p>
            <a:pPr marL="342900" indent="-342900">
              <a:buFont typeface="+mj-lt"/>
              <a:buAutoNum type="arabicPeriod" startAt="6"/>
            </a:pPr>
            <a:r>
              <a:rPr lang="ru-RU" sz="1400" b="1" dirty="0" smtClean="0"/>
              <a:t>Атрибуты для детского танцевального творчества: элементы костюмов к знакомым народным танцам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3714752"/>
            <a:ext cx="842724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ПОДГОТОВИТЕЛЬНАЯ ГРУППА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Дополнительно к материалу, использованному в старшей группе, добавляется: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Музыкальные инструменты: маракасы, бубны, арфа, детское пианино, </a:t>
            </a:r>
          </a:p>
          <a:p>
            <a:pPr marL="342900" indent="-342900"/>
            <a:r>
              <a:rPr lang="ru-RU" sz="1400" b="1" dirty="0" smtClean="0"/>
              <a:t>         металлофон, колокольчики, треугольники, флейты, барабаны.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ru-RU" sz="1400" b="1" dirty="0" smtClean="0"/>
              <a:t>Портреты композиторов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ru-RU" sz="1400" b="1" dirty="0" smtClean="0"/>
              <a:t>Папки-альбомы: «Мы рисуем песенку» с рисунками детей, в которых они </a:t>
            </a:r>
          </a:p>
          <a:p>
            <a:pPr marL="342900" indent="-342900"/>
            <a:r>
              <a:rPr lang="ru-RU" sz="1400" b="1" dirty="0" smtClean="0"/>
              <a:t>         отображают эмоции и чувства о прослушанных музыкальных произведениях </a:t>
            </a:r>
          </a:p>
          <a:p>
            <a:pPr marL="342900" indent="-342900"/>
            <a:r>
              <a:rPr lang="ru-RU" sz="1400" b="1" dirty="0" smtClean="0"/>
              <a:t>         и полюбившихся песнях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ru-RU" sz="1400" b="1" dirty="0" smtClean="0"/>
              <a:t>Пособие «Эмоции» (карточки, на которых изображены лица с разными эмоциональными настроениями) для определения характера мелодии при слушании музыки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ru-RU" sz="1400" b="1" dirty="0" smtClean="0"/>
              <a:t>Наглядные пособия: «Симфонический оркестр», "Народные инструменты»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ru-RU" sz="1400" b="1" dirty="0" smtClean="0"/>
              <a:t>Самодельные инструменты для шумового оркестра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ru-RU" sz="1400" b="1" dirty="0" smtClean="0"/>
              <a:t>Музыкально-дидактические игры</a:t>
            </a:r>
          </a:p>
        </p:txBody>
      </p:sp>
      <p:pic>
        <p:nvPicPr>
          <p:cNvPr id="8" name="Рисунок 7" descr="two-girls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395108" y="3645024"/>
            <a:ext cx="1748892" cy="1656184"/>
          </a:xfrm>
          <a:prstGeom prst="rect">
            <a:avLst/>
          </a:prstGeom>
        </p:spPr>
      </p:pic>
      <p:pic>
        <p:nvPicPr>
          <p:cNvPr id="9" name="Рисунок 8" descr="4106161-thumb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36296" y="692696"/>
            <a:ext cx="1717356" cy="131807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detki-kovrovo.ru/cons/image/consultacii_muz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38729" y="2924944"/>
            <a:ext cx="4805271" cy="380247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4348" y="1000108"/>
            <a:ext cx="7866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вдохновения, размышления, несогласия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выхода за границы привычного.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857232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4214842" cy="421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500174"/>
            <a:ext cx="4643438" cy="507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yard Design:  DIY Outdoor Sound Wall/Music Station from Fun at Home with Kids"/>
          <p:cNvPicPr>
            <a:picLocks noChangeAspect="1" noChangeArrowheads="1"/>
          </p:cNvPicPr>
          <p:nvPr/>
        </p:nvPicPr>
        <p:blipFill>
          <a:blip r:embed="rId2" cstate="print"/>
          <a:srcRect t="48777" r="-6969"/>
          <a:stretch>
            <a:fillRect/>
          </a:stretch>
        </p:blipFill>
        <p:spPr bwMode="auto">
          <a:xfrm>
            <a:off x="0" y="0"/>
            <a:ext cx="5273971" cy="4714884"/>
          </a:xfrm>
          <a:prstGeom prst="rect">
            <a:avLst/>
          </a:prstGeom>
          <a:noFill/>
        </p:spPr>
      </p:pic>
      <p:pic>
        <p:nvPicPr>
          <p:cNvPr id="7" name="Picture 2" descr="Backyard Дизайн: DIY Открытый Sound Wall / Music Station от Fun дома с Деть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428868"/>
            <a:ext cx="5357818" cy="44291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86380" y="500042"/>
            <a:ext cx="3539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Эксперименты со звуком.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Исследование звука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yard Дизайн: DIY Открытый Sound Wall / Music Station от Fun дома с Деть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357166"/>
            <a:ext cx="4786345" cy="4022304"/>
          </a:xfrm>
          <a:prstGeom prst="rect">
            <a:avLst/>
          </a:prstGeom>
          <a:noFill/>
        </p:spPr>
      </p:pic>
      <p:pic>
        <p:nvPicPr>
          <p:cNvPr id="10" name="Picture 2" descr="Backyard Дизайн: DIY Открытый Sound Wall / Music Station от Fun дома с Деть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214686"/>
            <a:ext cx="6429388" cy="364331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85720" y="500042"/>
            <a:ext cx="86073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МУЗЫКАЛЬНАЯ ЗОНА </a:t>
            </a:r>
            <a:r>
              <a:rPr lang="ru-RU" sz="2800" dirty="0" smtClean="0"/>
              <a:t>– это место, где дети познают музыку и её красоту, где  они смогут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dirty="0" smtClean="0"/>
              <a:t>расширить</a:t>
            </a:r>
          </a:p>
          <a:p>
            <a:r>
              <a:rPr lang="ru-RU" sz="2800" dirty="0" smtClean="0"/>
              <a:t> свои представления о ней,  </a:t>
            </a:r>
          </a:p>
          <a:p>
            <a:r>
              <a:rPr lang="ru-RU" sz="2800" dirty="0" smtClean="0"/>
              <a:t> развить своё </a:t>
            </a:r>
          </a:p>
          <a:p>
            <a:r>
              <a:rPr lang="ru-RU" sz="2800" dirty="0" smtClean="0"/>
              <a:t>воображение,</a:t>
            </a:r>
          </a:p>
          <a:p>
            <a:r>
              <a:rPr lang="ru-RU" sz="2800" dirty="0" smtClean="0"/>
              <a:t>активизировать </a:t>
            </a:r>
          </a:p>
          <a:p>
            <a:r>
              <a:rPr lang="ru-RU" sz="2800" dirty="0" smtClean="0"/>
              <a:t>эмоциональную</a:t>
            </a:r>
          </a:p>
          <a:p>
            <a:r>
              <a:rPr lang="ru-RU" sz="2800" dirty="0" smtClean="0"/>
              <a:t>сферу, мышление и</a:t>
            </a:r>
          </a:p>
          <a:p>
            <a:r>
              <a:rPr lang="ru-RU" sz="2800" dirty="0" smtClean="0"/>
              <a:t> речь. </a:t>
            </a:r>
            <a:endParaRPr lang="ru-RU" sz="2800" dirty="0"/>
          </a:p>
        </p:txBody>
      </p:sp>
      <p:pic>
        <p:nvPicPr>
          <p:cNvPr id="6" name="Picture 8" descr="IMG_48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785926"/>
            <a:ext cx="5500726" cy="485775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857884" y="285728"/>
            <a:ext cx="32861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Музыкальные станции.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Интересны разные звуки.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Fab music wall from Associazione Culturale Chiacchiere in Musica, image shared by Child's Play Music (&quot;,)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5715008" cy="3429024"/>
          </a:xfrm>
          <a:prstGeom prst="rect">
            <a:avLst/>
          </a:prstGeom>
          <a:noFill/>
        </p:spPr>
      </p:pic>
      <p:pic>
        <p:nvPicPr>
          <p:cNvPr id="11" name="Picture 2" descr="Music wall at Goodstart Estella, image shared by let the children play (&quot;,):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928934"/>
            <a:ext cx="6286510" cy="392906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Y Outdoor Music W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70" cy="4143380"/>
          </a:xfrm>
          <a:prstGeom prst="rect">
            <a:avLst/>
          </a:prstGeom>
          <a:noFill/>
        </p:spPr>
      </p:pic>
      <p:pic>
        <p:nvPicPr>
          <p:cNvPr id="4" name="Picture 2" descr="10270607_10152480900288714_9023823712716969841_n.jpg 960×720 pixels: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143248"/>
            <a:ext cx="5191128" cy="371475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utdoor Daycare Spaces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3321851" cy="5905512"/>
          </a:xfrm>
          <a:prstGeom prst="rect">
            <a:avLst/>
          </a:prstGeom>
          <a:noFill/>
        </p:spPr>
      </p:pic>
      <p:pic>
        <p:nvPicPr>
          <p:cNvPr id="3" name="Picture 4" descr="Music area: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28604"/>
            <a:ext cx="3420094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tki-kovrovo.ru/cons/image/consultacii_muz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3055522"/>
            <a:ext cx="4805271" cy="38024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1142984"/>
            <a:ext cx="64294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Вам, взрослые, за новые возможности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571480"/>
            <a:ext cx="828680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        Цель создания музыкальной зоны: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+mj-lt"/>
                <a:cs typeface="Arial" pitchFamily="34" charset="0"/>
              </a:rPr>
              <a:t>С</a:t>
            </a:r>
            <a:r>
              <a:rPr lang="ru-RU" sz="2800" dirty="0" smtClean="0"/>
              <a:t>оздание современной развивающей предметно-пространственной среды по музыкальному развитию в  группе в соответствии с ФГОС ДО, способствующей гармоничному развитию и саморазвитию детей. </a:t>
            </a: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/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" name="Рисунок 3" descr="104763745_13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57554" y="3000372"/>
            <a:ext cx="5001791" cy="353488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5" y="928670"/>
            <a:ext cx="757242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Задачи.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lvl="0"/>
            <a:r>
              <a:rPr lang="ru-RU" sz="2400" b="1" dirty="0" smtClean="0"/>
              <a:t>-Внедрить в практику новые подходы к организации развивающей предметно-пространственной среды, с учетом возрастных особенностей детей.</a:t>
            </a:r>
          </a:p>
          <a:p>
            <a:pPr lvl="0"/>
            <a:r>
              <a:rPr lang="ru-RU" sz="2400" b="1" dirty="0" smtClean="0"/>
              <a:t>-Создать мобильную трансформируемую обстановку музыкальной зоны с учётом требований  ФГОС.</a:t>
            </a:r>
          </a:p>
          <a:p>
            <a:pPr lvl="0"/>
            <a:r>
              <a:rPr lang="ru-RU" sz="2400" b="1" dirty="0" smtClean="0"/>
              <a:t>-Создать условия для отражения услышанного и увиденного в свободной деятельности.</a:t>
            </a:r>
          </a:p>
          <a:p>
            <a:pPr lvl="0"/>
            <a:r>
              <a:rPr lang="ru-RU" sz="2400" b="1" dirty="0" smtClean="0"/>
              <a:t>-Продолжать развивать творческие способности, стремление к импровизации и </a:t>
            </a:r>
            <a:r>
              <a:rPr lang="ru-RU" sz="2400" b="1" dirty="0" err="1" smtClean="0"/>
              <a:t>эксперементированию</a:t>
            </a:r>
            <a:r>
              <a:rPr lang="ru-RU" sz="2400" b="1" dirty="0" smtClean="0"/>
              <a:t>.</a:t>
            </a:r>
          </a:p>
          <a:p>
            <a:pPr lvl="0"/>
            <a:r>
              <a:rPr lang="ru-RU" sz="2400" b="1" dirty="0" smtClean="0"/>
              <a:t>-Приобщить родителей к активной предметно-преобразовательной деятельности в интерьере группы.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000108"/>
            <a:ext cx="85725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2500306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71472" y="357167"/>
            <a:ext cx="7500990" cy="982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Шаг 1. Провести оценку  и анализ предметно-развивающей среды группового помещения.</a:t>
            </a:r>
            <a:r>
              <a:rPr lang="ru-RU" b="1" dirty="0" smtClean="0"/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Шаг 2. Изучить интересы, склонности, предпочтения, особенности детей группы.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Шаг 3. Составить перечень необходимых </a:t>
            </a:r>
            <a:r>
              <a:rPr lang="ru-RU" b="1" dirty="0" smtClean="0">
                <a:hlinkClick r:id="rId3" action="ppaction://hlinkfile"/>
              </a:rPr>
              <a:t>материалов и оборудования </a:t>
            </a:r>
            <a:r>
              <a:rPr lang="ru-RU" b="1" dirty="0" smtClean="0"/>
              <a:t>исходя из принципа необходимости и материальных возможностей.</a:t>
            </a:r>
          </a:p>
          <a:p>
            <a:r>
              <a:rPr lang="ru-RU" b="1" dirty="0" smtClean="0"/>
              <a:t> Шаг 4. Составить план - схему, определив пространственное размещение оборудования в группе. </a:t>
            </a:r>
          </a:p>
          <a:p>
            <a:r>
              <a:rPr lang="ru-RU" b="1" dirty="0" smtClean="0"/>
              <a:t>Шаг 5. Продумать последовательность внесения изменений предметно-пространственной среды в течение года, с учётом образовательной программы, положительной динамики развития детей, приобретения новых средств.</a:t>
            </a:r>
          </a:p>
          <a:p>
            <a:r>
              <a:rPr lang="ru-RU" b="1" dirty="0" smtClean="0"/>
              <a:t> </a:t>
            </a:r>
          </a:p>
          <a:p>
            <a:r>
              <a:rPr lang="ru-RU" sz="2000" b="1" dirty="0" smtClean="0"/>
              <a:t>         Современная целенаправленно организованная предметно-развивающая среда в группе вызывает у детей чувство радости, эмоционально положительное отношение к детскому саду, желание посещать его, обогащает новыми впечатлениями, побуждает к активной творческой деятельности, где ребенок действует уже по собственной инициативе, в соответствии со своими интересами, желаниями, потребностями.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8991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28605"/>
            <a:ext cx="4953000" cy="4429156"/>
          </a:xfrm>
          <a:prstGeom prst="rect">
            <a:avLst/>
          </a:prstGeom>
          <a:noFill/>
        </p:spPr>
      </p:pic>
      <p:pic>
        <p:nvPicPr>
          <p:cNvPr id="7" name="Picture 6" descr="detsad-263667-14152961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143116"/>
            <a:ext cx="4071934" cy="4714884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0166" y="2357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4" descr="wpid-inter-er-vdohnovlennyy-muzykoy_i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4038600" cy="4953000"/>
          </a:xfrm>
          <a:prstGeom prst="rect">
            <a:avLst/>
          </a:prstGeom>
          <a:noFill/>
        </p:spPr>
      </p:pic>
      <p:pic>
        <p:nvPicPr>
          <p:cNvPr id="9" name="Picture 7" descr="де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00200"/>
            <a:ext cx="3713163" cy="49911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85787" y="714356"/>
            <a:ext cx="7786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«Музыкальная студия»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ОБЩИЕ ТРЕБОВАНИЯ К МУЗЫКАЛЬНОЙ ЗОНЕ.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92696"/>
            <a:ext cx="85353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Соответствие возрасту, требованиям Программы, ФГОС.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Рациональность расположения, доступность, подвижность.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Наличие фонотеки ( детские песни, сказки, музыка для слушания)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Наличие   нетрадиционного оборудования.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Наличие иллюстративного материала для ознакомления детей  с  музыкальными инструментами.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Разнообразие детских музыкальных и шумовых инструментов.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Эстетичность  оборудования и самого уголка.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err="1" smtClean="0"/>
              <a:t>Креативность</a:t>
            </a:r>
            <a:r>
              <a:rPr lang="ru-RU" sz="2000" dirty="0" smtClean="0"/>
              <a:t> (творчество) педагогов в дизайне уголка.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Безопасность оборудования и материалов для музыкальной деятельности;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Разнообразие дидактических игр по разным видам музыкальной деятельности и их соответствие возрастным особенностям детей;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Наличие  иллюстративного материала для слушания музыкальных произведений;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Наличие портретов известных музыкантов- композиторов в соответствии с программой;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Технические средства. ИКТ.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1465</Words>
  <Application>Microsoft Office PowerPoint</Application>
  <PresentationFormat>Экран (4:3)</PresentationFormat>
  <Paragraphs>223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Создание музыкальной  предметно-развивающей среды  в группах детского сада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При создании музыкальных зон  рекомендуется продумать: </vt:lpstr>
      <vt:lpstr>Слайд 15</vt:lpstr>
      <vt:lpstr>Слайд 16</vt:lpstr>
      <vt:lpstr>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МБДОУ "ДС №8 "Теремок"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Музыкальный уголок-оформление</dc:title>
  <dc:subject>музыкальное воспитание-выступление на РМО</dc:subject>
  <dc:creator>Сивоконь Ю.А.</dc:creator>
  <cp:lastModifiedBy>Admin</cp:lastModifiedBy>
  <cp:revision>159</cp:revision>
  <dcterms:created xsi:type="dcterms:W3CDTF">2013-09-23T14:55:26Z</dcterms:created>
  <dcterms:modified xsi:type="dcterms:W3CDTF">2018-05-15T17:03:30Z</dcterms:modified>
  <cp:category>презентация</cp:category>
</cp:coreProperties>
</file>