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4" r:id="rId4"/>
    <p:sldId id="279" r:id="rId5"/>
    <p:sldId id="281" r:id="rId6"/>
    <p:sldId id="282" r:id="rId7"/>
    <p:sldId id="267" r:id="rId8"/>
    <p:sldId id="263" r:id="rId9"/>
    <p:sldId id="265" r:id="rId10"/>
    <p:sldId id="268" r:id="rId11"/>
    <p:sldId id="270" r:id="rId12"/>
    <p:sldId id="269" r:id="rId13"/>
    <p:sldId id="274" r:id="rId14"/>
    <p:sldId id="275" r:id="rId15"/>
    <p:sldId id="280" r:id="rId16"/>
    <p:sldId id="26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626469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Муниципальное дошкольное образовательное учреждение</a:t>
            </a:r>
            <a:br>
              <a:rPr lang="ru-RU" sz="1600" b="1" dirty="0" smtClean="0"/>
            </a:br>
            <a:r>
              <a:rPr lang="ru-RU" sz="1600" b="1" dirty="0" smtClean="0"/>
              <a:t>«Детский сад № 42»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7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Консультация для педагогов</a:t>
            </a:r>
            <a:r>
              <a:rPr lang="ru-RU" sz="2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2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1200" b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«Музыкальное воспитание детей с отклонениями в речевом развитии»</a:t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1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				</a:t>
            </a:r>
            <a:r>
              <a:rPr lang="ru-RU" sz="2200" b="1" i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Подготовила: 								</a:t>
            </a:r>
            <a:r>
              <a:rPr lang="ru-RU" sz="2200" b="1" i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Музыкальный </a:t>
            </a:r>
            <a:r>
              <a:rPr lang="ru-RU" sz="2200" b="1" i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						руководитель</a:t>
            </a:r>
            <a:br>
              <a:rPr lang="ru-RU" sz="2200" b="1" i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						Гусева М.А</a:t>
            </a:r>
            <a:r>
              <a:rPr lang="ru-RU" sz="2200" b="1" i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.</a:t>
            </a:r>
            <a:br>
              <a:rPr lang="ru-RU" sz="2200" b="1" i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                                                              18.04 2018 </a:t>
            </a:r>
            <a:r>
              <a:rPr lang="ru-RU" sz="2000" b="1" i="1" dirty="0" smtClean="0">
                <a:solidFill>
                  <a:schemeClr val="tx2"/>
                </a:solidFill>
                <a:latin typeface="Arial Black" pitchFamily="34" charset="0"/>
                <a:cs typeface="Aharoni" pitchFamily="2" charset="-79"/>
              </a:rPr>
              <a:t>                </a:t>
            </a:r>
            <a:endParaRPr lang="ru-RU" sz="2000" b="1" i="1" dirty="0">
              <a:solidFill>
                <a:schemeClr val="tx2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C:\Users\Эдмон Дантес\Desktop\Конс для воспит муз воспитание детей с отклонениями в речевом развитии\картинки для слайдов консультации\qd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3114543" cy="2592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Пение-вид исполнительской деятельности.</a:t>
            </a:r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i="1" dirty="0" smtClean="0">
                <a:latin typeface="Arial Black" pitchFamily="34" charset="0"/>
              </a:rPr>
              <a:t>Пение давно используется как одно из реабилитационных средств для заикающихся и для тех, кто имеет нарушения речи.</a:t>
            </a:r>
            <a:endParaRPr lang="ru-RU" sz="2000" i="1" dirty="0">
              <a:latin typeface="Arial Black" pitchFamily="34" charset="0"/>
            </a:endParaRPr>
          </a:p>
        </p:txBody>
      </p:sp>
      <p:pic>
        <p:nvPicPr>
          <p:cNvPr id="8194" name="Picture 2" descr="C:\Users\Эдмон Дантес\Desktop\Конс для воспит муз воспитание детей с отклонениями в речевом развитии\картинки для слайдов консультации\depositphotos_86073970-stock-illustration-children-boys-and-girls-sing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631" r="4641" b="9730"/>
          <a:stretch>
            <a:fillRect/>
          </a:stretch>
        </p:blipFill>
        <p:spPr bwMode="auto">
          <a:xfrm>
            <a:off x="107504" y="3356992"/>
            <a:ext cx="4364141" cy="3293363"/>
          </a:xfrm>
          <a:prstGeom prst="rect">
            <a:avLst/>
          </a:prstGeom>
          <a:noFill/>
        </p:spPr>
      </p:pic>
      <p:pic>
        <p:nvPicPr>
          <p:cNvPr id="4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2304256" cy="1125794"/>
          </a:xfrm>
          <a:prstGeom prst="rect">
            <a:avLst/>
          </a:prstGeom>
          <a:noFill/>
        </p:spPr>
      </p:pic>
      <p:pic>
        <p:nvPicPr>
          <p:cNvPr id="6" name="Picture 2" descr="C:\Users\Эдмон Дантес\Desktop\Конс для воспит муз воспитание детей с отклонениями в речевом развитии\картинки для слайдов консультации\Poyushie_devochki.png"/>
          <p:cNvPicPr>
            <a:picLocks noChangeAspect="1" noChangeArrowheads="1"/>
          </p:cNvPicPr>
          <p:nvPr/>
        </p:nvPicPr>
        <p:blipFill>
          <a:blip r:embed="rId4" cstate="print"/>
          <a:srcRect l="14665" t="6364" r="23414" b="7722"/>
          <a:stretch>
            <a:fillRect/>
          </a:stretch>
        </p:blipFill>
        <p:spPr bwMode="auto">
          <a:xfrm>
            <a:off x="5940152" y="4293096"/>
            <a:ext cx="1602243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880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 smtClean="0">
                <a:solidFill>
                  <a:srgbClr val="C00000"/>
                </a:solidFill>
                <a:latin typeface="Arial Black" pitchFamily="34" charset="0"/>
              </a:rPr>
              <a:t>Музыкально-ритмические движения - вид исполнительской деятельности</a:t>
            </a:r>
            <a:r>
              <a:rPr lang="ru-RU" sz="3100" i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ru-RU" sz="2500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5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2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Включает в себя упражнения, пляски, игры.</a:t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«Движение – это тоже речь, выражающая сущность ребёнка» (в. </a:t>
            </a:r>
            <a:r>
              <a:rPr lang="ru-RU" sz="2200" i="1" dirty="0" err="1" smtClean="0">
                <a:latin typeface="Arial Black" pitchFamily="34" charset="0"/>
              </a:rPr>
              <a:t>Генералова</a:t>
            </a:r>
            <a:r>
              <a:rPr lang="ru-RU" sz="2200" i="1" dirty="0" smtClean="0">
                <a:latin typeface="Arial Black" pitchFamily="34" charset="0"/>
              </a:rPr>
              <a:t>)</a:t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Даже если ребёнок молчит, то движениями передаёт характер музыкального произведения, выражает своё отношение к нему, реагирует на слово, думает, запоминает, действует.</a:t>
            </a:r>
            <a:endParaRPr lang="ru-RU" sz="2200" i="1" dirty="0"/>
          </a:p>
        </p:txBody>
      </p:sp>
      <p:pic>
        <p:nvPicPr>
          <p:cNvPr id="5" name="Picture 2" descr="C:\Users\Эдмон Дантес\Desktop\Logoritmik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51" t="38098" r="2751" b="8819"/>
          <a:stretch>
            <a:fillRect/>
          </a:stretch>
        </p:blipFill>
        <p:spPr bwMode="auto">
          <a:xfrm>
            <a:off x="971600" y="3906085"/>
            <a:ext cx="6192688" cy="2709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3744416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solidFill>
                  <a:srgbClr val="C00000"/>
                </a:solidFill>
                <a:latin typeface="Arial Black" pitchFamily="34" charset="0"/>
              </a:rPr>
              <a:t>Творчество – вид исполнительской деятельности.</a:t>
            </a:r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Предполагает развитие у детей творческого воображения, активности, способности к импровизации в разных видах </a:t>
            </a:r>
            <a:r>
              <a:rPr lang="ru-RU" sz="2200" i="1" dirty="0" err="1" smtClean="0">
                <a:latin typeface="Arial Black" pitchFamily="34" charset="0"/>
              </a:rPr>
              <a:t>деятельности.В</a:t>
            </a:r>
            <a:r>
              <a:rPr lang="ru-RU" sz="2200" i="1" dirty="0" smtClean="0">
                <a:latin typeface="Arial Black" pitchFamily="34" charset="0"/>
              </a:rPr>
              <a:t> работе с детьми, имеющими тяжёлые нарушения речи, творчество является средством коррекции, помогающим преодолеть стеснение, снимающим напряжение, развивающим воображение, внимание, память.</a:t>
            </a:r>
            <a:endParaRPr lang="ru-RU" sz="2200" i="1" dirty="0">
              <a:latin typeface="Arial Black" pitchFamily="34" charset="0"/>
            </a:endParaRPr>
          </a:p>
        </p:txBody>
      </p:sp>
      <p:pic>
        <p:nvPicPr>
          <p:cNvPr id="5" name="Picture 2" descr="C:\Users\Эдмон Дантес\Desktop\Конс для воспит муз воспитание детей с отклонениями в речевом развитии\картинки для слайдов консультации\scsvxlu-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0"/>
            <a:ext cx="3801155" cy="2176162"/>
          </a:xfrm>
          <a:prstGeom prst="rect">
            <a:avLst/>
          </a:prstGeom>
          <a:noFill/>
        </p:spPr>
      </p:pic>
      <p:pic>
        <p:nvPicPr>
          <p:cNvPr id="1026" name="Picture 2" descr="C:\Users\Эдмон Дантес\Desktop\0_7602c_c38fc5f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149080"/>
            <a:ext cx="2957389" cy="231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589066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Музыка – средство развития эмоционально-волевой сферы, двигательной, речевой и умственной деятельности.</a:t>
            </a:r>
            <a:b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i="1" dirty="0" smtClean="0">
                <a:latin typeface="Arial Black" pitchFamily="34" charset="0"/>
              </a:rPr>
              <a:t>Влияние музыки на эмоционально-волевую сферу заключается в том, что она успокаивает (эмоционально), активизирует, побуждает к деятельности.</a:t>
            </a:r>
            <a:br>
              <a:rPr lang="ru-RU" sz="2000" i="1" dirty="0" smtClean="0">
                <a:latin typeface="Arial Black" pitchFamily="34" charset="0"/>
              </a:rPr>
            </a:br>
            <a:r>
              <a:rPr lang="ru-RU" sz="2000" i="1" dirty="0" smtClean="0">
                <a:latin typeface="Arial Black" pitchFamily="34" charset="0"/>
              </a:rPr>
              <a:t>Развитие координационных способностей происходит во время движений телом, частями тела под музыку (хлопки, притопы), во время исполнения танцевальных движений.</a:t>
            </a:r>
            <a:endParaRPr lang="ru-RU" sz="2000" i="1" dirty="0">
              <a:latin typeface="Arial Black" pitchFamily="34" charset="0"/>
            </a:endParaRPr>
          </a:p>
        </p:txBody>
      </p:sp>
      <p:pic>
        <p:nvPicPr>
          <p:cNvPr id="6" name="Picture 2" descr="C:\Users\Эдмон Дантес\Desktop\Конс для воспит муз воспитание детей с отклонениями в речевом развитии\картинки для слайдов консультации\n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72" t="29453" r="23080" b="8624"/>
          <a:stretch>
            <a:fillRect/>
          </a:stretch>
        </p:blipFill>
        <p:spPr bwMode="auto">
          <a:xfrm>
            <a:off x="5796137" y="2492896"/>
            <a:ext cx="2608606" cy="265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6561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Развитие речи во время музыкальных занятий связано с развитием навыков произношения звуков, слогов, слов, фраз (при подпевании), с расширением пассивного и активного словаря (во время разучивания песен).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Picture 2" descr="C:\Users\Эдмон Дантес\Desktop\Конс для воспит муз воспитание детей с отклонениями в речевом развитии\картинки для слайдов консультации\4000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77072"/>
            <a:ext cx="3882443" cy="262467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2420889"/>
            <a:ext cx="7859216" cy="18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Развитие умственной деятельности происходит в процессе различения музыкальных параметров, узнавания музыки, распознания музыкальных инструментов, осознанного выбора музыки, осознания содержания песен.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Использование праздников и развлечений в </a:t>
            </a:r>
            <a:r>
              <a:rPr lang="ru-RU" sz="2400" i="1" dirty="0" err="1" smtClean="0">
                <a:solidFill>
                  <a:srgbClr val="C00000"/>
                </a:solidFill>
                <a:latin typeface="Arial Black" pitchFamily="34" charset="0"/>
              </a:rPr>
              <a:t>коррекционно</a:t>
            </a:r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 – воспитательной работе.</a:t>
            </a:r>
            <a:endParaRPr lang="ru-RU" sz="24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6948264" cy="5256584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latin typeface="Arial Black" pitchFamily="34" charset="0"/>
              </a:rPr>
              <a:t>Положительный эмоциональный фон праздников даёт возможность наиболее эффективно решать задачи коррекционно-воспитательной работы с детьми с тяжёлыми речевыми нарушениями. Сопричастность дошкольников к всенародным праздникам – это особое средство ознакомления их с явлениями общественной жизни, возможность обогащения новыми впечатлениями, пробуждения у них чувства любви к Родине.</a:t>
            </a:r>
          </a:p>
          <a:p>
            <a:r>
              <a:rPr lang="ru-RU" sz="2000" dirty="0" smtClean="0">
                <a:latin typeface="Arial Black" pitchFamily="34" charset="0"/>
              </a:rPr>
              <a:t>Участвуя в праздничных утренниках дети приобретают не только новые навыки, знания, но и закрепляют тот материал, который был отработан на занятиях. У детей постепенно начинают развиваться чувство уверенности и творческие способности.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074" name="Picture 2" descr="C:\Users\Эдмон Дантес\Desktop\deti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429000"/>
            <a:ext cx="2288310" cy="2225740"/>
          </a:xfrm>
          <a:prstGeom prst="rect">
            <a:avLst/>
          </a:prstGeom>
          <a:noFill/>
        </p:spPr>
      </p:pic>
      <p:pic>
        <p:nvPicPr>
          <p:cNvPr id="6" name="Picture 2" descr="C:\Users\Эдмон Дантес\Desktop\deti_14.png"/>
          <p:cNvPicPr>
            <a:picLocks noChangeAspect="1" noChangeArrowheads="1"/>
          </p:cNvPicPr>
          <p:nvPr/>
        </p:nvPicPr>
        <p:blipFill>
          <a:blip r:embed="rId2" cstate="print"/>
          <a:srcRect l="34615" b="54707"/>
          <a:stretch>
            <a:fillRect/>
          </a:stretch>
        </p:blipFill>
        <p:spPr bwMode="auto">
          <a:xfrm>
            <a:off x="6948264" y="2492896"/>
            <a:ext cx="1496222" cy="1008112"/>
          </a:xfrm>
          <a:prstGeom prst="rect">
            <a:avLst/>
          </a:prstGeom>
          <a:noFill/>
        </p:spPr>
      </p:pic>
      <p:pic>
        <p:nvPicPr>
          <p:cNvPr id="7" name="Picture 2" descr="C:\Users\Эдмон Дантес\Desktop\deti_14.png"/>
          <p:cNvPicPr>
            <a:picLocks noChangeAspect="1" noChangeArrowheads="1"/>
          </p:cNvPicPr>
          <p:nvPr/>
        </p:nvPicPr>
        <p:blipFill>
          <a:blip r:embed="rId2" cstate="print"/>
          <a:srcRect l="35514" b="57942"/>
          <a:stretch>
            <a:fillRect/>
          </a:stretch>
        </p:blipFill>
        <p:spPr bwMode="auto">
          <a:xfrm>
            <a:off x="7308304" y="1916832"/>
            <a:ext cx="1475656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88843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  <a:t>Вывод.</a:t>
            </a:r>
            <a:b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Таким образом, виды детской музыкальной деятельности с точки зрения их роли в развитии речи детей имеют особое значение.</a:t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Занятия музыкой предполагают для детей особую атмосферу радости, творчества, встречи с прекрасным. Поэтому на приподнятом эмоциональном фоне обучающие, развивающие и коррекционные задачи решаются весьма результативно. </a:t>
            </a:r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8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Эдмон Дантес\Desktop\Конс для воспит муз воспитание детей с отклонениями в речевом развитии\картинки для слайдов консультации\601ab700aacbd2acf46fd6ca81122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5328592" cy="2731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дмон Дантес\Desktop\0a182fc99adeff97ea5060cb6caec313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818" y="0"/>
            <a:ext cx="92078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4726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Особенности детей с речевыми нарушениями.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Музыка, музыкальное воспитание может оказать большую помощь в коррекционной работе с детьми, имеющими отклонения в речевом  развитии.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 Под влиянием музыки, музыкальных игр и упражнений дети преображаются: положительно развиваются психические процессы и свойства личности, чище и грамотнее становится речь.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Не зря, особенно в последние годы, музыкальное воспитание включено в систему, в комплекс  методик </a:t>
            </a:r>
            <a:r>
              <a:rPr lang="ru-RU" sz="2200" dirty="0" err="1" smtClean="0">
                <a:latin typeface="Arial Black" pitchFamily="34" charset="0"/>
              </a:rPr>
              <a:t>артпедагогики</a:t>
            </a:r>
            <a:r>
              <a:rPr lang="ru-RU" sz="2200" dirty="0" smtClean="0">
                <a:latin typeface="Arial Black" pitchFamily="34" charset="0"/>
              </a:rPr>
              <a:t> и </a:t>
            </a:r>
            <a:r>
              <a:rPr lang="ru-RU" sz="2200" dirty="0" err="1" smtClean="0">
                <a:latin typeface="Arial Black" pitchFamily="34" charset="0"/>
              </a:rPr>
              <a:t>арттерапии</a:t>
            </a:r>
            <a:r>
              <a:rPr lang="ru-RU" sz="2200" dirty="0" smtClean="0">
                <a:latin typeface="Arial Black" pitchFamily="34" charset="0"/>
              </a:rPr>
              <a:t> в специальном образовании.</a:t>
            </a:r>
            <a:br>
              <a:rPr lang="ru-RU" sz="2200" dirty="0" smtClean="0">
                <a:latin typeface="Arial Black" pitchFamily="34" charset="0"/>
              </a:rPr>
            </a:br>
            <a:endParaRPr lang="ru-RU" sz="2200" dirty="0">
              <a:latin typeface="Arial Black" pitchFamily="34" charset="0"/>
            </a:endParaRPr>
          </a:p>
        </p:txBody>
      </p:sp>
      <p:pic>
        <p:nvPicPr>
          <p:cNvPr id="1026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58596"/>
            <a:ext cx="2304256" cy="1125794"/>
          </a:xfrm>
          <a:prstGeom prst="rect">
            <a:avLst/>
          </a:prstGeom>
          <a:noFill/>
        </p:spPr>
      </p:pic>
      <p:pic>
        <p:nvPicPr>
          <p:cNvPr id="4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45224"/>
            <a:ext cx="2304256" cy="112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9256" cy="53285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Общие задачи музыкального воспитания (по программе Ветлугиной):</a:t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-</a:t>
            </a:r>
            <a:r>
              <a:rPr lang="ru-RU" sz="2000" dirty="0" smtClean="0">
                <a:latin typeface="Arial Black" pitchFamily="34" charset="0"/>
              </a:rPr>
              <a:t>Воспитывать любовь и интерес к музыке. Эта задача решается путём развития музыкального восприятия и музыкального слуха.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-Обогащать музыкальными впечатлениями, знакомя детей с разнообразными произведениями.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 -Развивать навыки во всех видах музыкальной деятельности: в пении, слушании, музыкально-ритмических движениях, игре на музыкальных инструментах.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-Развивать общую музыкальность путём развития основных и неосновных музыкальных способностей.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-Содействовать воспитанию и формированию музыкального вкуса на основе первоначальных впечатлений  о музыке.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098" name="Picture 2" descr="C:\Users\Эдмон Дантес\Desktop\Конс для воспит муз воспитание детей с отклонениями в речевом развитии\картинки для слайдов консультации\hello_html_764d1e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581176"/>
            <a:ext cx="2832201" cy="1069451"/>
          </a:xfrm>
          <a:prstGeom prst="rect">
            <a:avLst/>
          </a:prstGeom>
          <a:noFill/>
        </p:spPr>
      </p:pic>
      <p:pic>
        <p:nvPicPr>
          <p:cNvPr id="5" name="Picture 2" descr="C:\Users\Эдмон Дантес\Desktop\Конс для воспит муз воспитание детей с отклонениями в речевом развитии\картинки для слайдов консультации\hello_html_764d1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661248"/>
            <a:ext cx="2832201" cy="106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sz="2200" dirty="0" smtClean="0">
                <a:latin typeface="Arial Black" pitchFamily="34" charset="0"/>
              </a:rPr>
              <a:t>Оказывать влияние на всестороннее развитие ребёнка, используя все виды музыкальной деятельности (пение ,слушание, музыкально-ритмические движения, игру на музыкальных инструментах и все формы организации музыкальной деятельности (занятия, праздники и развлечения, самостоятельную музыкальную деятельность, музыку в повседневной жизни).</a:t>
            </a:r>
            <a:br>
              <a:rPr lang="ru-RU" sz="2200" dirty="0" smtClean="0">
                <a:latin typeface="Arial Black" pitchFamily="34" charset="0"/>
              </a:rPr>
            </a:br>
            <a:r>
              <a:rPr lang="ru-RU" sz="2200" dirty="0" smtClean="0">
                <a:latin typeface="Arial Black" pitchFamily="34" charset="0"/>
              </a:rPr>
              <a:t>- Развивать творческую активность во всех доступных детям видах музыкальной деятельности.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5" name="Picture 2" descr="C:\Users\Эдмон Дантес\Desktop\Конс для воспит муз воспитание детей с отклонениями в речевом развитии\картинки для слайдов консультации\hello_html_764d1e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085184"/>
            <a:ext cx="3192241" cy="1205404"/>
          </a:xfrm>
          <a:prstGeom prst="rect">
            <a:avLst/>
          </a:prstGeom>
          <a:noFill/>
        </p:spPr>
      </p:pic>
      <p:pic>
        <p:nvPicPr>
          <p:cNvPr id="6" name="Picture 2" descr="C:\Users\Эдмон Дантес\Desktop\Конс для воспит муз воспитание детей с отклонениями в речевом развитии\картинки для слайдов консультации\hello_html_764d1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85184"/>
            <a:ext cx="3192241" cy="1205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Задачи музыкального воспитания детей с речевыми нарушениями.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	</a:t>
            </a:r>
            <a:r>
              <a:rPr lang="ru-RU" sz="1800" dirty="0" smtClean="0">
                <a:latin typeface="Arial Black" pitchFamily="34" charset="0"/>
              </a:rPr>
              <a:t>Музыкальное воспитание в детском саду проводится с учётом «симптомов», характерных признаков детей с речевыми нарушениями и направлено помимо решения музыкальных задач, на решение задач коррекционных, к которым относятся следующие: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Оздоровление психики: </a:t>
            </a:r>
            <a:r>
              <a:rPr lang="ru-RU" sz="1800" dirty="0" smtClean="0">
                <a:latin typeface="Arial Black" pitchFamily="34" charset="0"/>
              </a:rPr>
              <a:t>воспитание уверенности в своих силах, выдержки, волевых черт характера.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Нормализация психических процессов и свойств</a:t>
            </a:r>
            <a:r>
              <a:rPr lang="ru-RU" sz="1800" dirty="0" smtClean="0">
                <a:latin typeface="Arial Black" pitchFamily="34" charset="0"/>
              </a:rPr>
              <a:t>: памяти, внимания, мышления, регуляции процессов возбуждения и торможения.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0070C0"/>
                </a:solidFill>
                <a:latin typeface="Arial Black" pitchFamily="34" charset="0"/>
              </a:rPr>
              <a:t>Укрепление, тренировка двигательного аппарата:</a:t>
            </a:r>
          </a:p>
          <a:p>
            <a:pPr>
              <a:buNone/>
            </a:pPr>
            <a:r>
              <a:rPr lang="ru-RU" sz="1800" dirty="0" smtClean="0">
                <a:latin typeface="Arial Black" pitchFamily="34" charset="0"/>
              </a:rPr>
              <a:t>	развитие равновесия, свободы движений, снятие мышечного напряжения, улучшение ориентировки в пространстве, координация движений, развитие дыхания, воспитание правильной осанки и походки.</a:t>
            </a:r>
          </a:p>
          <a:p>
            <a:pPr>
              <a:buFont typeface="Wingdings" pitchFamily="2" charset="2"/>
              <a:buChar char="§"/>
            </a:pPr>
            <a:r>
              <a:rPr lang="ru-RU" sz="1800" dirty="0" smtClean="0">
                <a:latin typeface="Arial Black" pitchFamily="34" charset="0"/>
              </a:rPr>
              <a:t>Исправление рада речевых недостатков: невнятного произношения, проглатывания окончаний слов. </a:t>
            </a:r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  <a:p>
            <a:pPr>
              <a:buNone/>
            </a:pPr>
            <a:endParaRPr lang="ru-RU" sz="2000" dirty="0" smtClean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C00000"/>
                </a:solidFill>
                <a:latin typeface="Arial Black" pitchFamily="34" charset="0"/>
              </a:rPr>
              <a:t>Условия для успешной работы с детьми:</a:t>
            </a:r>
            <a:endParaRPr lang="ru-RU" sz="25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Знание психофизических и речевых особенностей детей, учет этих особенностей при планировании работы.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Знание основной общеобразовательной программы.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Совершенствование взаимосвязи музыкального руководителя с учителем-логопедом.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Укрепление здоровья детей, их </a:t>
            </a:r>
            <a:r>
              <a:rPr lang="ru-RU" sz="2000" dirty="0" err="1" smtClean="0">
                <a:latin typeface="Arial Black" pitchFamily="34" charset="0"/>
              </a:rPr>
              <a:t>психоэмоционального</a:t>
            </a:r>
            <a:r>
              <a:rPr lang="ru-RU" sz="2000" dirty="0" smtClean="0">
                <a:latin typeface="Arial Black" pitchFamily="34" charset="0"/>
              </a:rPr>
              <a:t> и физического состояния.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Требовательность к себе, которая предполагает выдержку в работе с детьми и взрослыми.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Творческий подход при выборе материала, методических приёмов.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Arial Black" pitchFamily="34" charset="0"/>
              </a:rPr>
              <a:t>Соблюдение дидактических принципов обучения: системность, последовательность, повторность, сознание и активность, наглядность, доступность и постепенное повышение требований, внимание к каждому ребёнку, учёт его возрастных. Речевых, индивидуальных особенностей и потребностей.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i="1" dirty="0" smtClean="0">
                <a:solidFill>
                  <a:srgbClr val="C00000"/>
                </a:solidFill>
                <a:latin typeface="Arial Black" pitchFamily="34" charset="0"/>
              </a:rPr>
              <a:t>Виды музыкальной деятельности.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-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Слушание музыки </a:t>
            </a:r>
            <a:r>
              <a:rPr lang="ru-RU" sz="3200" i="1" dirty="0" smtClean="0">
                <a:solidFill>
                  <a:srgbClr val="0070C0"/>
                </a:solidFill>
                <a:latin typeface="Arial Black" pitchFamily="34" charset="0"/>
              </a:rPr>
              <a:t>(восприятие)</a:t>
            </a:r>
            <a:br>
              <a:rPr lang="ru-RU" sz="3200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rgbClr val="0070C0"/>
                </a:solidFill>
                <a:latin typeface="Arial Black" pitchFamily="34" charset="0"/>
              </a:rPr>
              <a:t> -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Исполнительство</a:t>
            </a:r>
            <a:r>
              <a:rPr lang="ru-RU" sz="3200" i="1" dirty="0" smtClean="0">
                <a:solidFill>
                  <a:srgbClr val="0070C0"/>
                </a:solidFill>
                <a:latin typeface="Arial Black" pitchFamily="34" charset="0"/>
              </a:rPr>
              <a:t>: пение, музыкально-ритмические движения, игра на детских музыкальных инструментах, творчество.</a:t>
            </a:r>
            <a:endParaRPr lang="ru-RU" sz="32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170" name="Picture 2" descr="C:\Users\Эдмон Дантес\Desktop\Конс для воспит муз воспитание детей с отклонениями в речевом развитии\картинки для слайдов консультации\724337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7344816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184576" cy="4824536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Слушание музыки (восприятие).</a:t>
            </a:r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2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i="1" dirty="0" smtClean="0">
                <a:latin typeface="Arial Black" pitchFamily="34" charset="0"/>
              </a:rPr>
              <a:t>Является самостоятельным видом музыкальной деятельности.</a:t>
            </a:r>
            <a:br>
              <a:rPr lang="ru-RU" sz="2000" i="1" dirty="0" smtClean="0">
                <a:latin typeface="Arial Black" pitchFamily="34" charset="0"/>
              </a:rPr>
            </a:br>
            <a:r>
              <a:rPr lang="ru-RU" sz="2000" i="1" dirty="0" smtClean="0">
                <a:latin typeface="Arial Black" pitchFamily="34" charset="0"/>
              </a:rPr>
              <a:t>Лежит в основе всех других видов музыкальной деятельности.</a:t>
            </a:r>
            <a:br>
              <a:rPr lang="ru-RU" sz="2000" i="1" dirty="0" smtClean="0">
                <a:latin typeface="Arial Black" pitchFamily="34" charset="0"/>
              </a:rPr>
            </a:br>
            <a:r>
              <a:rPr lang="ru-RU" sz="2000" i="1" dirty="0" smtClean="0">
                <a:latin typeface="Arial Black" pitchFamily="34" charset="0"/>
              </a:rPr>
              <a:t>Обогащает эмоциональную сферу детей, расширяет их кругозор, влияет на развитие речи и формирование личности в целом, оказывает действенную помощь в решении коррекционных задач.</a:t>
            </a:r>
            <a:endParaRPr lang="ru-RU" sz="2000" i="1" dirty="0">
              <a:latin typeface="Arial Black" pitchFamily="34" charset="0"/>
            </a:endParaRPr>
          </a:p>
        </p:txBody>
      </p:sp>
      <p:pic>
        <p:nvPicPr>
          <p:cNvPr id="3074" name="Picture 2" descr="C:\Users\Эдмон Дантес\Desktop\Конс для воспит муз воспитание детей с отклонениями в речевом развитии\картинки для слайдов консультации\874a6882d20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39" t="8783" r="3487"/>
          <a:stretch>
            <a:fillRect/>
          </a:stretch>
        </p:blipFill>
        <p:spPr bwMode="auto">
          <a:xfrm>
            <a:off x="5436096" y="2420888"/>
            <a:ext cx="3547313" cy="3135391"/>
          </a:xfrm>
          <a:prstGeom prst="rect">
            <a:avLst/>
          </a:prstGeom>
          <a:noFill/>
        </p:spPr>
      </p:pic>
      <p:pic>
        <p:nvPicPr>
          <p:cNvPr id="4" name="Picture 2" descr="C:\Users\Эдмон Дантес\Desktop\Конс для воспит муз воспитание детей с отклонениями в речевом развитии\картинки для слайдов консультации\muzyka-fon-dlya-detey-3277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92696"/>
            <a:ext cx="2304256" cy="112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39604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 smtClean="0">
                <a:solidFill>
                  <a:srgbClr val="C00000"/>
                </a:solidFill>
                <a:latin typeface="Arial Black" pitchFamily="34" charset="0"/>
              </a:rPr>
              <a:t>Игра на детских музыкальных инструментах – вид исполнительской деятельности.</a:t>
            </a:r>
            <a:r>
              <a:rPr lang="ru-RU" sz="2200" i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200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Игра на музыкальных инструментах – это</a:t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средство решения коррекционных задач:</a:t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- развития внимания и памяти;</a:t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		-развития координации движений (бубен, маракасы, барабан);</a:t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-развития мелкой моторики пальцев рук(треугольник, 	колокольчик, металлофон);</a:t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-развитие дыхания при игре на духовых инструментах(свистульки, дудочки и др.);</a:t>
            </a:r>
            <a:br>
              <a:rPr lang="ru-RU" sz="2200" i="1" dirty="0" smtClean="0">
                <a:latin typeface="Arial Black" pitchFamily="34" charset="0"/>
              </a:rPr>
            </a:br>
            <a:r>
              <a:rPr lang="ru-RU" sz="2200" i="1" dirty="0" smtClean="0">
                <a:latin typeface="Arial Black" pitchFamily="34" charset="0"/>
              </a:rPr>
              <a:t>-развитие музыкально-ритмического чувства.</a:t>
            </a:r>
            <a:r>
              <a:rPr lang="ru-RU" sz="2000" i="1" dirty="0" smtClean="0">
                <a:latin typeface="Arial Black" pitchFamily="34" charset="0"/>
              </a:rPr>
              <a:t/>
            </a:r>
            <a:br>
              <a:rPr lang="ru-RU" sz="2000" i="1" dirty="0" smtClean="0">
                <a:latin typeface="Arial Black" pitchFamily="34" charset="0"/>
              </a:rPr>
            </a:br>
            <a:endParaRPr lang="ru-RU" sz="2000" i="1" dirty="0">
              <a:latin typeface="Arial Black" pitchFamily="34" charset="0"/>
            </a:endParaRPr>
          </a:p>
        </p:txBody>
      </p:sp>
      <p:pic>
        <p:nvPicPr>
          <p:cNvPr id="5122" name="Picture 2" descr="C:\Users\Эдмон Дантес\Desktop\Конс для воспит муз воспитание детей с отклонениями в речевом развитии\картинки для слайдов консультации\Muzykalnye-shumovye-instrumenty-detsk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85" t="10597" r="14593" b="11695"/>
          <a:stretch>
            <a:fillRect/>
          </a:stretch>
        </p:blipFill>
        <p:spPr bwMode="auto">
          <a:xfrm>
            <a:off x="4499992" y="5085184"/>
            <a:ext cx="3194536" cy="1503166"/>
          </a:xfrm>
          <a:prstGeom prst="rect">
            <a:avLst/>
          </a:prstGeom>
          <a:noFill/>
        </p:spPr>
      </p:pic>
      <p:pic>
        <p:nvPicPr>
          <p:cNvPr id="4" name="Picture 2" descr="C:\Users\Эдмон Дантес\Desktop\Конс для воспит муз воспитание детей с отклонениями в речевом развитии\картинки для слайдов консультации\415f_40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2473951" cy="1261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384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дошкольное образовательное учреждение «Детский сад № 42»   Консультация для педагогов  «Музыкальное воспитание детей с отклонениями в речевом развитии»      Подготовила:         Музыкальный       руководитель       Гусева М.А.                                                                18.04 2018                 </vt:lpstr>
      <vt:lpstr>Особенности детей с речевыми нарушениями. Музыка, музыкальное воспитание может оказать большую помощь в коррекционной работе с детьми, имеющими отклонения в речевом  развитии.  Под влиянием музыки, музыкальных игр и упражнений дети преображаются: положительно развиваются психические процессы и свойства личности, чище и грамотнее становится речь. Не зря, особенно в последние годы, музыкальное воспитание включено в систему, в комплекс  методик артпедагогики и арттерапии в специальном образовании. </vt:lpstr>
      <vt:lpstr>Общие задачи музыкального воспитания (по программе Ветлугиной): -Воспитывать любовь и интерес к музыке. Эта задача решается путём развития музыкального восприятия и музыкального слуха.  -Обогащать музыкальными впечатлениями, знакомя детей с разнообразными произведениями.  -Развивать навыки во всех видах музыкальной деятельности: в пении, слушании, музыкально-ритмических движениях, игре на музыкальных инструментах. -Развивать общую музыкальность путём развития основных и неосновных музыкальных способностей. -Содействовать воспитанию и формированию музыкального вкуса на основе первоначальных впечатлений  о музыке.</vt:lpstr>
      <vt:lpstr>- Оказывать влияние на всестороннее развитие ребёнка, используя все виды музыкальной деятельности (пение ,слушание, музыкально-ритмические движения, игру на музыкальных инструментах и все формы организации музыкальной деятельности (занятия, праздники и развлечения, самостоятельную музыкальную деятельность, музыку в повседневной жизни). - Развивать творческую активность во всех доступных детям видах музыкальной деятельности.</vt:lpstr>
      <vt:lpstr>Задачи музыкального воспитания детей с речевыми нарушениями.</vt:lpstr>
      <vt:lpstr>Условия для успешной работы с детьми:</vt:lpstr>
      <vt:lpstr>Виды музыкальной деятельности.   - Слушание музыки (восприятие)  - Исполнительство: пение, музыкально-ритмические движения, игра на детских музыкальных инструментах, творчество.</vt:lpstr>
      <vt:lpstr>Слушание музыки (восприятие).  Является самостоятельным видом музыкальной деятельности. Лежит в основе всех других видов музыкальной деятельности. Обогащает эмоциональную сферу детей, расширяет их кругозор, влияет на развитие речи и формирование личности в целом, оказывает действенную помощь в решении коррекционных задач.</vt:lpstr>
      <vt:lpstr>Игра на детских музыкальных инструментах – вид исполнительской деятельности. Игра на музыкальных инструментах – это средство решения коррекционных задач: - развития внимания и памяти;   -развития координации движений (бубен, маракасы, барабан); -развития мелкой моторики пальцев рук(треугольник,  колокольчик, металлофон); -развитие дыхания при игре на духовых инструментах(свистульки, дудочки и др.); -развитие музыкально-ритмического чувства. </vt:lpstr>
      <vt:lpstr>Пение-вид исполнительской деятельности.  Пение давно используется как одно из реабилитационных средств для заикающихся и для тех, кто имеет нарушения речи.</vt:lpstr>
      <vt:lpstr>Музыкально-ритмические движения - вид исполнительской деятельности.  Включает в себя упражнения, пляски, игры. «Движение – это тоже речь, выражающая сущность ребёнка» (в. Генералова) Даже если ребёнок молчит, то движениями передаёт характер музыкального произведения, выражает своё отношение к нему, реагирует на слово, думает, запоминает, действует.</vt:lpstr>
      <vt:lpstr>Творчество – вид исполнительской деятельности. Предполагает развитие у детей творческого воображения, активности, способности к импровизации в разных видах деятельности.В работе с детьми, имеющими тяжёлые нарушения речи, творчество является средством коррекции, помогающим преодолеть стеснение, снимающим напряжение, развивающим воображение, внимание, память.</vt:lpstr>
      <vt:lpstr>Музыка – средство развития эмоционально-волевой сферы, двигательной, речевой и умственной деятельности. Влияние музыки на эмоционально-волевую сферу заключается в том, что она успокаивает (эмоционально), активизирует, побуждает к деятельности. Развитие координационных способностей происходит во время движений телом, частями тела под музыку (хлопки, притопы), во время исполнения танцевальных движений.</vt:lpstr>
      <vt:lpstr>Развитие речи во время музыкальных занятий связано с развитием навыков произношения звуков, слогов, слов, фраз (при подпевании), с расширением пассивного и активного словаря (во время разучивания песен).</vt:lpstr>
      <vt:lpstr>Использование праздников и развлечений в коррекционно – воспитательной работе.</vt:lpstr>
      <vt:lpstr>Вывод. Таким образом, виды детской музыкальной деятельности с точки зрения их роли в развитии речи детей имеют особое значение. Занятия музыкой предполагают для детей особую атмосферу радости, творчества, встречи с прекрасным. Поэтому на приподнятом эмоциональном фоне обучающие, развивающие и коррекционные задачи решаются весьма результативно.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Александровна</dc:creator>
  <cp:lastModifiedBy>Эдмон Дантес</cp:lastModifiedBy>
  <cp:revision>74</cp:revision>
  <dcterms:created xsi:type="dcterms:W3CDTF">2017-10-17T20:48:25Z</dcterms:created>
  <dcterms:modified xsi:type="dcterms:W3CDTF">2018-04-10T16:44:22Z</dcterms:modified>
</cp:coreProperties>
</file>