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12192000" cy="6858000"/>
  <p:notesSz cx="6800850" cy="993298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794"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4446EA1-B484-48E9-9422-0DB3BCB5300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4584E6B0-4140-46C1-9E01-F18B18A375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92D04E6E-6B8B-47D5-84F9-14587F8F845D}"/>
              </a:ext>
            </a:extLst>
          </p:cNvPr>
          <p:cNvSpPr>
            <a:spLocks noGrp="1"/>
          </p:cNvSpPr>
          <p:nvPr>
            <p:ph type="dt" sz="half" idx="10"/>
          </p:nvPr>
        </p:nvSpPr>
        <p:spPr/>
        <p:txBody>
          <a:bodyPr/>
          <a:lstStyle/>
          <a:p>
            <a:fld id="{4D637513-3B57-41B8-A4D0-612194E2CEFD}" type="datetimeFigureOut">
              <a:rPr lang="ru-RU" smtClean="0"/>
              <a:pPr/>
              <a:t>30.11.2021</a:t>
            </a:fld>
            <a:endParaRPr lang="ru-RU"/>
          </a:p>
        </p:txBody>
      </p:sp>
      <p:sp>
        <p:nvSpPr>
          <p:cNvPr id="5" name="Нижний колонтитул 4">
            <a:extLst>
              <a:ext uri="{FF2B5EF4-FFF2-40B4-BE49-F238E27FC236}">
                <a16:creationId xmlns:a16="http://schemas.microsoft.com/office/drawing/2014/main" xmlns="" id="{A422FCAF-357A-4712-BB6F-B7E9317C623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8FD8C255-895B-4366-827D-534EE86B03E7}"/>
              </a:ext>
            </a:extLst>
          </p:cNvPr>
          <p:cNvSpPr>
            <a:spLocks noGrp="1"/>
          </p:cNvSpPr>
          <p:nvPr>
            <p:ph type="sldNum" sz="quarter" idx="12"/>
          </p:nvPr>
        </p:nvSpPr>
        <p:spPr/>
        <p:txBody>
          <a:bodyPr/>
          <a:lstStyle/>
          <a:p>
            <a:fld id="{BE8BFEEF-4E28-44A8-8D62-8CEE94E322FF}" type="slidenum">
              <a:rPr lang="ru-RU" smtClean="0"/>
              <a:pPr/>
              <a:t>‹#›</a:t>
            </a:fld>
            <a:endParaRPr lang="ru-RU"/>
          </a:p>
        </p:txBody>
      </p:sp>
    </p:spTree>
    <p:extLst>
      <p:ext uri="{BB962C8B-B14F-4D97-AF65-F5344CB8AC3E}">
        <p14:creationId xmlns="" xmlns:p14="http://schemas.microsoft.com/office/powerpoint/2010/main" val="3367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8A5C12C-A181-4155-A7E8-8F14CA9A3DFC}"/>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1C458395-3732-4889-A6D5-FC28109AAE2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FD169E53-3967-499B-861B-E1EF50A1A19C}"/>
              </a:ext>
            </a:extLst>
          </p:cNvPr>
          <p:cNvSpPr>
            <a:spLocks noGrp="1"/>
          </p:cNvSpPr>
          <p:nvPr>
            <p:ph type="dt" sz="half" idx="10"/>
          </p:nvPr>
        </p:nvSpPr>
        <p:spPr/>
        <p:txBody>
          <a:bodyPr/>
          <a:lstStyle/>
          <a:p>
            <a:fld id="{4D637513-3B57-41B8-A4D0-612194E2CEFD}" type="datetimeFigureOut">
              <a:rPr lang="ru-RU" smtClean="0"/>
              <a:pPr/>
              <a:t>30.11.2021</a:t>
            </a:fld>
            <a:endParaRPr lang="ru-RU"/>
          </a:p>
        </p:txBody>
      </p:sp>
      <p:sp>
        <p:nvSpPr>
          <p:cNvPr id="5" name="Нижний колонтитул 4">
            <a:extLst>
              <a:ext uri="{FF2B5EF4-FFF2-40B4-BE49-F238E27FC236}">
                <a16:creationId xmlns:a16="http://schemas.microsoft.com/office/drawing/2014/main" xmlns="" id="{B0D47669-120C-4305-9EC0-B4EB5CDE9D4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3D040826-F8EA-4271-AF34-53C102E125F4}"/>
              </a:ext>
            </a:extLst>
          </p:cNvPr>
          <p:cNvSpPr>
            <a:spLocks noGrp="1"/>
          </p:cNvSpPr>
          <p:nvPr>
            <p:ph type="sldNum" sz="quarter" idx="12"/>
          </p:nvPr>
        </p:nvSpPr>
        <p:spPr/>
        <p:txBody>
          <a:bodyPr/>
          <a:lstStyle/>
          <a:p>
            <a:fld id="{BE8BFEEF-4E28-44A8-8D62-8CEE94E322FF}" type="slidenum">
              <a:rPr lang="ru-RU" smtClean="0"/>
              <a:pPr/>
              <a:t>‹#›</a:t>
            </a:fld>
            <a:endParaRPr lang="ru-RU"/>
          </a:p>
        </p:txBody>
      </p:sp>
    </p:spTree>
    <p:extLst>
      <p:ext uri="{BB962C8B-B14F-4D97-AF65-F5344CB8AC3E}">
        <p14:creationId xmlns="" xmlns:p14="http://schemas.microsoft.com/office/powerpoint/2010/main" val="1560443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387A64AE-49FB-4B64-9B6B-C99845D9C2F4}"/>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FFEBC071-6746-4678-B054-057659263A27}"/>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174E1732-786A-4E94-ADB8-4D874EAD8B2A}"/>
              </a:ext>
            </a:extLst>
          </p:cNvPr>
          <p:cNvSpPr>
            <a:spLocks noGrp="1"/>
          </p:cNvSpPr>
          <p:nvPr>
            <p:ph type="dt" sz="half" idx="10"/>
          </p:nvPr>
        </p:nvSpPr>
        <p:spPr/>
        <p:txBody>
          <a:bodyPr/>
          <a:lstStyle/>
          <a:p>
            <a:fld id="{4D637513-3B57-41B8-A4D0-612194E2CEFD}" type="datetimeFigureOut">
              <a:rPr lang="ru-RU" smtClean="0"/>
              <a:pPr/>
              <a:t>30.11.2021</a:t>
            </a:fld>
            <a:endParaRPr lang="ru-RU"/>
          </a:p>
        </p:txBody>
      </p:sp>
      <p:sp>
        <p:nvSpPr>
          <p:cNvPr id="5" name="Нижний колонтитул 4">
            <a:extLst>
              <a:ext uri="{FF2B5EF4-FFF2-40B4-BE49-F238E27FC236}">
                <a16:creationId xmlns:a16="http://schemas.microsoft.com/office/drawing/2014/main" xmlns="" id="{60A5E413-8573-47AD-BB61-1D1780D411D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71C8AE2F-9836-4921-8FBA-699AE396B33A}"/>
              </a:ext>
            </a:extLst>
          </p:cNvPr>
          <p:cNvSpPr>
            <a:spLocks noGrp="1"/>
          </p:cNvSpPr>
          <p:nvPr>
            <p:ph type="sldNum" sz="quarter" idx="12"/>
          </p:nvPr>
        </p:nvSpPr>
        <p:spPr/>
        <p:txBody>
          <a:bodyPr/>
          <a:lstStyle/>
          <a:p>
            <a:fld id="{BE8BFEEF-4E28-44A8-8D62-8CEE94E322FF}" type="slidenum">
              <a:rPr lang="ru-RU" smtClean="0"/>
              <a:pPr/>
              <a:t>‹#›</a:t>
            </a:fld>
            <a:endParaRPr lang="ru-RU"/>
          </a:p>
        </p:txBody>
      </p:sp>
    </p:spTree>
    <p:extLst>
      <p:ext uri="{BB962C8B-B14F-4D97-AF65-F5344CB8AC3E}">
        <p14:creationId xmlns="" xmlns:p14="http://schemas.microsoft.com/office/powerpoint/2010/main" val="1636938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89F93C8-57C3-4251-B099-12B95768414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50F05FF5-B961-403F-BA1A-E24D9050D26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CFF5CF24-5733-4C7D-A8C0-F647D25D78AC}"/>
              </a:ext>
            </a:extLst>
          </p:cNvPr>
          <p:cNvSpPr>
            <a:spLocks noGrp="1"/>
          </p:cNvSpPr>
          <p:nvPr>
            <p:ph type="dt" sz="half" idx="10"/>
          </p:nvPr>
        </p:nvSpPr>
        <p:spPr/>
        <p:txBody>
          <a:bodyPr/>
          <a:lstStyle/>
          <a:p>
            <a:fld id="{4D637513-3B57-41B8-A4D0-612194E2CEFD}" type="datetimeFigureOut">
              <a:rPr lang="ru-RU" smtClean="0"/>
              <a:pPr/>
              <a:t>30.11.2021</a:t>
            </a:fld>
            <a:endParaRPr lang="ru-RU"/>
          </a:p>
        </p:txBody>
      </p:sp>
      <p:sp>
        <p:nvSpPr>
          <p:cNvPr id="5" name="Нижний колонтитул 4">
            <a:extLst>
              <a:ext uri="{FF2B5EF4-FFF2-40B4-BE49-F238E27FC236}">
                <a16:creationId xmlns:a16="http://schemas.microsoft.com/office/drawing/2014/main" xmlns="" id="{D9AD6C31-8892-4BA1-99D5-59BA085A940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58654F20-DDEF-4E61-81B4-EA1E4578A064}"/>
              </a:ext>
            </a:extLst>
          </p:cNvPr>
          <p:cNvSpPr>
            <a:spLocks noGrp="1"/>
          </p:cNvSpPr>
          <p:nvPr>
            <p:ph type="sldNum" sz="quarter" idx="12"/>
          </p:nvPr>
        </p:nvSpPr>
        <p:spPr/>
        <p:txBody>
          <a:bodyPr/>
          <a:lstStyle/>
          <a:p>
            <a:fld id="{BE8BFEEF-4E28-44A8-8D62-8CEE94E322FF}" type="slidenum">
              <a:rPr lang="ru-RU" smtClean="0"/>
              <a:pPr/>
              <a:t>‹#›</a:t>
            </a:fld>
            <a:endParaRPr lang="ru-RU"/>
          </a:p>
        </p:txBody>
      </p:sp>
    </p:spTree>
    <p:extLst>
      <p:ext uri="{BB962C8B-B14F-4D97-AF65-F5344CB8AC3E}">
        <p14:creationId xmlns="" xmlns:p14="http://schemas.microsoft.com/office/powerpoint/2010/main" val="1907782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84F1EC6-C44C-48B2-81FF-6E23E5ED59A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2D7410AF-E53B-4042-9D47-F65AF7E848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68BFB1E0-88D0-4C0D-B2C7-E5B9E66B1579}"/>
              </a:ext>
            </a:extLst>
          </p:cNvPr>
          <p:cNvSpPr>
            <a:spLocks noGrp="1"/>
          </p:cNvSpPr>
          <p:nvPr>
            <p:ph type="dt" sz="half" idx="10"/>
          </p:nvPr>
        </p:nvSpPr>
        <p:spPr/>
        <p:txBody>
          <a:bodyPr/>
          <a:lstStyle/>
          <a:p>
            <a:fld id="{4D637513-3B57-41B8-A4D0-612194E2CEFD}" type="datetimeFigureOut">
              <a:rPr lang="ru-RU" smtClean="0"/>
              <a:pPr/>
              <a:t>30.11.2021</a:t>
            </a:fld>
            <a:endParaRPr lang="ru-RU"/>
          </a:p>
        </p:txBody>
      </p:sp>
      <p:sp>
        <p:nvSpPr>
          <p:cNvPr id="5" name="Нижний колонтитул 4">
            <a:extLst>
              <a:ext uri="{FF2B5EF4-FFF2-40B4-BE49-F238E27FC236}">
                <a16:creationId xmlns:a16="http://schemas.microsoft.com/office/drawing/2014/main" xmlns="" id="{CA7B5507-A9DE-4444-BC2F-15AA53E7507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16770F77-94CC-42CE-B587-805315B84DC1}"/>
              </a:ext>
            </a:extLst>
          </p:cNvPr>
          <p:cNvSpPr>
            <a:spLocks noGrp="1"/>
          </p:cNvSpPr>
          <p:nvPr>
            <p:ph type="sldNum" sz="quarter" idx="12"/>
          </p:nvPr>
        </p:nvSpPr>
        <p:spPr/>
        <p:txBody>
          <a:bodyPr/>
          <a:lstStyle/>
          <a:p>
            <a:fld id="{BE8BFEEF-4E28-44A8-8D62-8CEE94E322FF}" type="slidenum">
              <a:rPr lang="ru-RU" smtClean="0"/>
              <a:pPr/>
              <a:t>‹#›</a:t>
            </a:fld>
            <a:endParaRPr lang="ru-RU"/>
          </a:p>
        </p:txBody>
      </p:sp>
    </p:spTree>
    <p:extLst>
      <p:ext uri="{BB962C8B-B14F-4D97-AF65-F5344CB8AC3E}">
        <p14:creationId xmlns="" xmlns:p14="http://schemas.microsoft.com/office/powerpoint/2010/main" val="626459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D614D32-2570-44F1-97B8-F321F315933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3F284E2C-8BA7-486F-83F6-BDDF61E70C10}"/>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6DCD4513-CBB7-4684-B41D-BD58F510F2DE}"/>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3BC6B5B6-BFB2-4F4D-AD13-3C749F4EDC4B}"/>
              </a:ext>
            </a:extLst>
          </p:cNvPr>
          <p:cNvSpPr>
            <a:spLocks noGrp="1"/>
          </p:cNvSpPr>
          <p:nvPr>
            <p:ph type="dt" sz="half" idx="10"/>
          </p:nvPr>
        </p:nvSpPr>
        <p:spPr/>
        <p:txBody>
          <a:bodyPr/>
          <a:lstStyle/>
          <a:p>
            <a:fld id="{4D637513-3B57-41B8-A4D0-612194E2CEFD}" type="datetimeFigureOut">
              <a:rPr lang="ru-RU" smtClean="0"/>
              <a:pPr/>
              <a:t>30.11.2021</a:t>
            </a:fld>
            <a:endParaRPr lang="ru-RU"/>
          </a:p>
        </p:txBody>
      </p:sp>
      <p:sp>
        <p:nvSpPr>
          <p:cNvPr id="6" name="Нижний колонтитул 5">
            <a:extLst>
              <a:ext uri="{FF2B5EF4-FFF2-40B4-BE49-F238E27FC236}">
                <a16:creationId xmlns:a16="http://schemas.microsoft.com/office/drawing/2014/main" xmlns="" id="{F60DF2C3-E835-4B62-92C1-9C00CE7B57E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74074866-D2E9-4003-B522-4F65EE0E7E5B}"/>
              </a:ext>
            </a:extLst>
          </p:cNvPr>
          <p:cNvSpPr>
            <a:spLocks noGrp="1"/>
          </p:cNvSpPr>
          <p:nvPr>
            <p:ph type="sldNum" sz="quarter" idx="12"/>
          </p:nvPr>
        </p:nvSpPr>
        <p:spPr/>
        <p:txBody>
          <a:bodyPr/>
          <a:lstStyle/>
          <a:p>
            <a:fld id="{BE8BFEEF-4E28-44A8-8D62-8CEE94E322FF}" type="slidenum">
              <a:rPr lang="ru-RU" smtClean="0"/>
              <a:pPr/>
              <a:t>‹#›</a:t>
            </a:fld>
            <a:endParaRPr lang="ru-RU"/>
          </a:p>
        </p:txBody>
      </p:sp>
    </p:spTree>
    <p:extLst>
      <p:ext uri="{BB962C8B-B14F-4D97-AF65-F5344CB8AC3E}">
        <p14:creationId xmlns="" xmlns:p14="http://schemas.microsoft.com/office/powerpoint/2010/main" val="1521773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4EDBC37-CC47-49EF-82C3-1CFAE50BE4D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90BB9FB7-7D11-45BF-93C9-788AFB2BC4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9F937AA1-1A34-463D-B7CF-FF7E328E5FF0}"/>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6E098083-F779-453C-8E86-3250A8AAF9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1BABCC05-5EF0-4005-9B10-73B51DFA4A93}"/>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45914C55-4930-4CD5-8BE0-FDCA405B431B}"/>
              </a:ext>
            </a:extLst>
          </p:cNvPr>
          <p:cNvSpPr>
            <a:spLocks noGrp="1"/>
          </p:cNvSpPr>
          <p:nvPr>
            <p:ph type="dt" sz="half" idx="10"/>
          </p:nvPr>
        </p:nvSpPr>
        <p:spPr/>
        <p:txBody>
          <a:bodyPr/>
          <a:lstStyle/>
          <a:p>
            <a:fld id="{4D637513-3B57-41B8-A4D0-612194E2CEFD}" type="datetimeFigureOut">
              <a:rPr lang="ru-RU" smtClean="0"/>
              <a:pPr/>
              <a:t>30.11.2021</a:t>
            </a:fld>
            <a:endParaRPr lang="ru-RU"/>
          </a:p>
        </p:txBody>
      </p:sp>
      <p:sp>
        <p:nvSpPr>
          <p:cNvPr id="8" name="Нижний колонтитул 7">
            <a:extLst>
              <a:ext uri="{FF2B5EF4-FFF2-40B4-BE49-F238E27FC236}">
                <a16:creationId xmlns:a16="http://schemas.microsoft.com/office/drawing/2014/main" xmlns="" id="{2AE4986F-A6E3-43B3-9286-4E074A0D10CA}"/>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616E6B49-24D9-4C58-AFC9-9F096DEADE1B}"/>
              </a:ext>
            </a:extLst>
          </p:cNvPr>
          <p:cNvSpPr>
            <a:spLocks noGrp="1"/>
          </p:cNvSpPr>
          <p:nvPr>
            <p:ph type="sldNum" sz="quarter" idx="12"/>
          </p:nvPr>
        </p:nvSpPr>
        <p:spPr/>
        <p:txBody>
          <a:bodyPr/>
          <a:lstStyle/>
          <a:p>
            <a:fld id="{BE8BFEEF-4E28-44A8-8D62-8CEE94E322FF}" type="slidenum">
              <a:rPr lang="ru-RU" smtClean="0"/>
              <a:pPr/>
              <a:t>‹#›</a:t>
            </a:fld>
            <a:endParaRPr lang="ru-RU"/>
          </a:p>
        </p:txBody>
      </p:sp>
    </p:spTree>
    <p:extLst>
      <p:ext uri="{BB962C8B-B14F-4D97-AF65-F5344CB8AC3E}">
        <p14:creationId xmlns="" xmlns:p14="http://schemas.microsoft.com/office/powerpoint/2010/main" val="160436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F292D96-C23D-43CB-AEEE-1F6D486A6084}"/>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EDB33DB1-DE7E-4726-B149-7F26014D20CC}"/>
              </a:ext>
            </a:extLst>
          </p:cNvPr>
          <p:cNvSpPr>
            <a:spLocks noGrp="1"/>
          </p:cNvSpPr>
          <p:nvPr>
            <p:ph type="dt" sz="half" idx="10"/>
          </p:nvPr>
        </p:nvSpPr>
        <p:spPr/>
        <p:txBody>
          <a:bodyPr/>
          <a:lstStyle/>
          <a:p>
            <a:fld id="{4D637513-3B57-41B8-A4D0-612194E2CEFD}" type="datetimeFigureOut">
              <a:rPr lang="ru-RU" smtClean="0"/>
              <a:pPr/>
              <a:t>30.11.2021</a:t>
            </a:fld>
            <a:endParaRPr lang="ru-RU"/>
          </a:p>
        </p:txBody>
      </p:sp>
      <p:sp>
        <p:nvSpPr>
          <p:cNvPr id="4" name="Нижний колонтитул 3">
            <a:extLst>
              <a:ext uri="{FF2B5EF4-FFF2-40B4-BE49-F238E27FC236}">
                <a16:creationId xmlns:a16="http://schemas.microsoft.com/office/drawing/2014/main" xmlns="" id="{C9DC0DE6-F4BF-47EE-AAF8-21BF4CD0A25E}"/>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41F6A2EE-C288-4FE2-B9EB-9A89F57CE906}"/>
              </a:ext>
            </a:extLst>
          </p:cNvPr>
          <p:cNvSpPr>
            <a:spLocks noGrp="1"/>
          </p:cNvSpPr>
          <p:nvPr>
            <p:ph type="sldNum" sz="quarter" idx="12"/>
          </p:nvPr>
        </p:nvSpPr>
        <p:spPr/>
        <p:txBody>
          <a:bodyPr/>
          <a:lstStyle/>
          <a:p>
            <a:fld id="{BE8BFEEF-4E28-44A8-8D62-8CEE94E322FF}" type="slidenum">
              <a:rPr lang="ru-RU" smtClean="0"/>
              <a:pPr/>
              <a:t>‹#›</a:t>
            </a:fld>
            <a:endParaRPr lang="ru-RU"/>
          </a:p>
        </p:txBody>
      </p:sp>
    </p:spTree>
    <p:extLst>
      <p:ext uri="{BB962C8B-B14F-4D97-AF65-F5344CB8AC3E}">
        <p14:creationId xmlns="" xmlns:p14="http://schemas.microsoft.com/office/powerpoint/2010/main" val="3061142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B8A3BC94-D306-4F70-95D8-584EE080FC75}"/>
              </a:ext>
            </a:extLst>
          </p:cNvPr>
          <p:cNvSpPr>
            <a:spLocks noGrp="1"/>
          </p:cNvSpPr>
          <p:nvPr>
            <p:ph type="dt" sz="half" idx="10"/>
          </p:nvPr>
        </p:nvSpPr>
        <p:spPr/>
        <p:txBody>
          <a:bodyPr/>
          <a:lstStyle/>
          <a:p>
            <a:fld id="{4D637513-3B57-41B8-A4D0-612194E2CEFD}" type="datetimeFigureOut">
              <a:rPr lang="ru-RU" smtClean="0"/>
              <a:pPr/>
              <a:t>30.11.2021</a:t>
            </a:fld>
            <a:endParaRPr lang="ru-RU"/>
          </a:p>
        </p:txBody>
      </p:sp>
      <p:sp>
        <p:nvSpPr>
          <p:cNvPr id="3" name="Нижний колонтитул 2">
            <a:extLst>
              <a:ext uri="{FF2B5EF4-FFF2-40B4-BE49-F238E27FC236}">
                <a16:creationId xmlns:a16="http://schemas.microsoft.com/office/drawing/2014/main" xmlns="" id="{01346EAD-5A34-4C08-B8B3-0FE407368C7D}"/>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7BA5906E-41C8-436B-B17F-F372BE3DC27C}"/>
              </a:ext>
            </a:extLst>
          </p:cNvPr>
          <p:cNvSpPr>
            <a:spLocks noGrp="1"/>
          </p:cNvSpPr>
          <p:nvPr>
            <p:ph type="sldNum" sz="quarter" idx="12"/>
          </p:nvPr>
        </p:nvSpPr>
        <p:spPr/>
        <p:txBody>
          <a:bodyPr/>
          <a:lstStyle/>
          <a:p>
            <a:fld id="{BE8BFEEF-4E28-44A8-8D62-8CEE94E322FF}" type="slidenum">
              <a:rPr lang="ru-RU" smtClean="0"/>
              <a:pPr/>
              <a:t>‹#›</a:t>
            </a:fld>
            <a:endParaRPr lang="ru-RU"/>
          </a:p>
        </p:txBody>
      </p:sp>
    </p:spTree>
    <p:extLst>
      <p:ext uri="{BB962C8B-B14F-4D97-AF65-F5344CB8AC3E}">
        <p14:creationId xmlns="" xmlns:p14="http://schemas.microsoft.com/office/powerpoint/2010/main" val="4197826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0C1BEB3-AD9E-422C-B596-9ACD07A8DB5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9D81E238-A7EE-44C5-97D2-48357E0434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FBC3ABC6-AF04-48A9-B8C6-7DDA709C85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30F97922-2FA9-4EA0-8AF9-5EBE10D43334}"/>
              </a:ext>
            </a:extLst>
          </p:cNvPr>
          <p:cNvSpPr>
            <a:spLocks noGrp="1"/>
          </p:cNvSpPr>
          <p:nvPr>
            <p:ph type="dt" sz="half" idx="10"/>
          </p:nvPr>
        </p:nvSpPr>
        <p:spPr/>
        <p:txBody>
          <a:bodyPr/>
          <a:lstStyle/>
          <a:p>
            <a:fld id="{4D637513-3B57-41B8-A4D0-612194E2CEFD}" type="datetimeFigureOut">
              <a:rPr lang="ru-RU" smtClean="0"/>
              <a:pPr/>
              <a:t>30.11.2021</a:t>
            </a:fld>
            <a:endParaRPr lang="ru-RU"/>
          </a:p>
        </p:txBody>
      </p:sp>
      <p:sp>
        <p:nvSpPr>
          <p:cNvPr id="6" name="Нижний колонтитул 5">
            <a:extLst>
              <a:ext uri="{FF2B5EF4-FFF2-40B4-BE49-F238E27FC236}">
                <a16:creationId xmlns:a16="http://schemas.microsoft.com/office/drawing/2014/main" xmlns="" id="{04482B39-1606-4A81-94F8-05BD3860BBD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7779E00D-D117-4B3C-BAEE-499F39270DA6}"/>
              </a:ext>
            </a:extLst>
          </p:cNvPr>
          <p:cNvSpPr>
            <a:spLocks noGrp="1"/>
          </p:cNvSpPr>
          <p:nvPr>
            <p:ph type="sldNum" sz="quarter" idx="12"/>
          </p:nvPr>
        </p:nvSpPr>
        <p:spPr/>
        <p:txBody>
          <a:bodyPr/>
          <a:lstStyle/>
          <a:p>
            <a:fld id="{BE8BFEEF-4E28-44A8-8D62-8CEE94E322FF}" type="slidenum">
              <a:rPr lang="ru-RU" smtClean="0"/>
              <a:pPr/>
              <a:t>‹#›</a:t>
            </a:fld>
            <a:endParaRPr lang="ru-RU"/>
          </a:p>
        </p:txBody>
      </p:sp>
    </p:spTree>
    <p:extLst>
      <p:ext uri="{BB962C8B-B14F-4D97-AF65-F5344CB8AC3E}">
        <p14:creationId xmlns="" xmlns:p14="http://schemas.microsoft.com/office/powerpoint/2010/main" val="2189523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4C23600-F884-45E0-928C-913ECCD0960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F03BC905-2669-4A38-8480-380717F937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68FC28CE-0C0D-415D-89F1-4C20A6CDF1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A568A77C-F3D9-45C5-B095-CE480C3452B7}"/>
              </a:ext>
            </a:extLst>
          </p:cNvPr>
          <p:cNvSpPr>
            <a:spLocks noGrp="1"/>
          </p:cNvSpPr>
          <p:nvPr>
            <p:ph type="dt" sz="half" idx="10"/>
          </p:nvPr>
        </p:nvSpPr>
        <p:spPr/>
        <p:txBody>
          <a:bodyPr/>
          <a:lstStyle/>
          <a:p>
            <a:fld id="{4D637513-3B57-41B8-A4D0-612194E2CEFD}" type="datetimeFigureOut">
              <a:rPr lang="ru-RU" smtClean="0"/>
              <a:pPr/>
              <a:t>30.11.2021</a:t>
            </a:fld>
            <a:endParaRPr lang="ru-RU"/>
          </a:p>
        </p:txBody>
      </p:sp>
      <p:sp>
        <p:nvSpPr>
          <p:cNvPr id="6" name="Нижний колонтитул 5">
            <a:extLst>
              <a:ext uri="{FF2B5EF4-FFF2-40B4-BE49-F238E27FC236}">
                <a16:creationId xmlns:a16="http://schemas.microsoft.com/office/drawing/2014/main" xmlns="" id="{10DD6B4C-9EBF-4ECD-9049-A3DA2406B87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115C0F50-6C75-483D-9CF1-63BB00426EC7}"/>
              </a:ext>
            </a:extLst>
          </p:cNvPr>
          <p:cNvSpPr>
            <a:spLocks noGrp="1"/>
          </p:cNvSpPr>
          <p:nvPr>
            <p:ph type="sldNum" sz="quarter" idx="12"/>
          </p:nvPr>
        </p:nvSpPr>
        <p:spPr/>
        <p:txBody>
          <a:bodyPr/>
          <a:lstStyle/>
          <a:p>
            <a:fld id="{BE8BFEEF-4E28-44A8-8D62-8CEE94E322FF}" type="slidenum">
              <a:rPr lang="ru-RU" smtClean="0"/>
              <a:pPr/>
              <a:t>‹#›</a:t>
            </a:fld>
            <a:endParaRPr lang="ru-RU"/>
          </a:p>
        </p:txBody>
      </p:sp>
    </p:spTree>
    <p:extLst>
      <p:ext uri="{BB962C8B-B14F-4D97-AF65-F5344CB8AC3E}">
        <p14:creationId xmlns="" xmlns:p14="http://schemas.microsoft.com/office/powerpoint/2010/main" val="1742644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F18DA0A-EA1A-4748-88B7-CB38143B28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B722D374-E5D6-455D-A13E-CE5626CD85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03AE3501-2463-46EC-84F6-9711D81CBE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637513-3B57-41B8-A4D0-612194E2CEFD}" type="datetimeFigureOut">
              <a:rPr lang="ru-RU" smtClean="0"/>
              <a:pPr/>
              <a:t>30.11.2021</a:t>
            </a:fld>
            <a:endParaRPr lang="ru-RU"/>
          </a:p>
        </p:txBody>
      </p:sp>
      <p:sp>
        <p:nvSpPr>
          <p:cNvPr id="5" name="Нижний колонтитул 4">
            <a:extLst>
              <a:ext uri="{FF2B5EF4-FFF2-40B4-BE49-F238E27FC236}">
                <a16:creationId xmlns:a16="http://schemas.microsoft.com/office/drawing/2014/main" xmlns="" id="{C6FB1EF5-8144-4251-AD5C-0098084F62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3BBE9E4B-F86F-4259-86DF-A1C716307D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8BFEEF-4E28-44A8-8D62-8CEE94E322FF}" type="slidenum">
              <a:rPr lang="ru-RU" smtClean="0"/>
              <a:pPr/>
              <a:t>‹#›</a:t>
            </a:fld>
            <a:endParaRPr lang="ru-RU"/>
          </a:p>
        </p:txBody>
      </p:sp>
    </p:spTree>
    <p:extLst>
      <p:ext uri="{BB962C8B-B14F-4D97-AF65-F5344CB8AC3E}">
        <p14:creationId xmlns="" xmlns:p14="http://schemas.microsoft.com/office/powerpoint/2010/main" val="3456534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6C99C96-2CFC-413E-AD2E-37E445F7B1D8}"/>
              </a:ext>
            </a:extLst>
          </p:cNvPr>
          <p:cNvSpPr>
            <a:spLocks noGrp="1"/>
          </p:cNvSpPr>
          <p:nvPr>
            <p:ph type="ctrTitle"/>
          </p:nvPr>
        </p:nvSpPr>
        <p:spPr>
          <a:xfrm>
            <a:off x="1524000" y="599090"/>
            <a:ext cx="9144000" cy="930165"/>
          </a:xfrm>
        </p:spPr>
        <p:txBody>
          <a:bodyPr>
            <a:normAutofit fontScale="90000"/>
          </a:bodyPr>
          <a:lstStyle/>
          <a:p>
            <a:r>
              <a:rPr lang="ru-RU" sz="3200" b="1" dirty="0">
                <a:solidFill>
                  <a:srgbClr val="C00000"/>
                </a:solidFill>
                <a:latin typeface="Times New Roman" panose="02020603050405020304" pitchFamily="18" charset="0"/>
                <a:cs typeface="Times New Roman" panose="02020603050405020304" pitchFamily="18" charset="0"/>
              </a:rPr>
              <a:t>Картотека игр по развитию детей дошкольного возраста (5-7 лет) с ОНР</a:t>
            </a:r>
          </a:p>
        </p:txBody>
      </p:sp>
      <p:sp>
        <p:nvSpPr>
          <p:cNvPr id="3" name="Подзаголовок 2">
            <a:extLst>
              <a:ext uri="{FF2B5EF4-FFF2-40B4-BE49-F238E27FC236}">
                <a16:creationId xmlns:a16="http://schemas.microsoft.com/office/drawing/2014/main" xmlns="" id="{9BD41A36-564D-4D21-8337-D8FDD3C33559}"/>
              </a:ext>
            </a:extLst>
          </p:cNvPr>
          <p:cNvSpPr>
            <a:spLocks noGrp="1"/>
          </p:cNvSpPr>
          <p:nvPr>
            <p:ph type="subTitle" idx="1"/>
          </p:nvPr>
        </p:nvSpPr>
        <p:spPr>
          <a:xfrm>
            <a:off x="1524000" y="4114799"/>
            <a:ext cx="9144000" cy="2380593"/>
          </a:xfrm>
        </p:spPr>
        <p:txBody>
          <a:bodyPr>
            <a:normAutofit/>
          </a:bodyPr>
          <a:lstStyle/>
          <a:p>
            <a:endParaRPr lang="ru-RU" dirty="0"/>
          </a:p>
          <a:p>
            <a:r>
              <a:rPr lang="ru-RU" dirty="0" smtClean="0"/>
              <a:t>Подготовила: Кузьмичева И.А.</a:t>
            </a:r>
            <a:endParaRPr lang="ru-RU" dirty="0"/>
          </a:p>
          <a:p>
            <a:r>
              <a:rPr lang="ru-RU" dirty="0"/>
              <a:t>Педагог-психолог МДОУ </a:t>
            </a:r>
            <a:r>
              <a:rPr lang="ru-RU" dirty="0" smtClean="0"/>
              <a:t>№ 42</a:t>
            </a:r>
            <a:endParaRPr lang="ru-RU" dirty="0"/>
          </a:p>
          <a:p>
            <a:endParaRPr lang="ru-RU" dirty="0"/>
          </a:p>
          <a:p>
            <a:r>
              <a:rPr lang="ru-RU" smtClean="0"/>
              <a:t>г. </a:t>
            </a:r>
            <a:r>
              <a:rPr lang="ru-RU" dirty="0"/>
              <a:t>Ярославль </a:t>
            </a:r>
            <a:r>
              <a:rPr lang="ru-RU" dirty="0" smtClean="0"/>
              <a:t>2021</a:t>
            </a:r>
            <a:endParaRPr lang="ru-RU" dirty="0"/>
          </a:p>
        </p:txBody>
      </p:sp>
      <p:pic>
        <p:nvPicPr>
          <p:cNvPr id="5" name="Рисунок 4">
            <a:extLst>
              <a:ext uri="{FF2B5EF4-FFF2-40B4-BE49-F238E27FC236}">
                <a16:creationId xmlns:a16="http://schemas.microsoft.com/office/drawing/2014/main" xmlns="" id="{3F0D5C8F-0EB7-4DC8-97AA-1B45A0959159}"/>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191407" y="1529255"/>
            <a:ext cx="8198070" cy="2837793"/>
          </a:xfrm>
          <a:prstGeom prst="rect">
            <a:avLst/>
          </a:prstGeom>
        </p:spPr>
      </p:pic>
    </p:spTree>
    <p:extLst>
      <p:ext uri="{BB962C8B-B14F-4D97-AF65-F5344CB8AC3E}">
        <p14:creationId xmlns="" xmlns:p14="http://schemas.microsoft.com/office/powerpoint/2010/main" val="1395751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8C7EC40-0AA7-4741-B677-47FCBC299473}"/>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8. Изобрази движения без предмета </a:t>
            </a:r>
          </a:p>
        </p:txBody>
      </p:sp>
      <p:sp>
        <p:nvSpPr>
          <p:cNvPr id="3" name="Объект 2">
            <a:extLst>
              <a:ext uri="{FF2B5EF4-FFF2-40B4-BE49-F238E27FC236}">
                <a16:creationId xmlns:a16="http://schemas.microsoft.com/office/drawing/2014/main" xmlns="" id="{CB50015F-2C3C-4A63-A4F1-52749ED7E6E5}"/>
              </a:ext>
            </a:extLst>
          </p:cNvPr>
          <p:cNvSpPr>
            <a:spLocks noGrp="1"/>
          </p:cNvSpPr>
          <p:nvPr>
            <p:ph idx="1"/>
          </p:nvPr>
        </p:nvSpPr>
        <p:spPr/>
        <p:txBody>
          <a:bodyPr>
            <a:normAutofit lnSpcReduction="10000"/>
          </a:bodyPr>
          <a:lstStyle/>
          <a:p>
            <a:pPr marL="0" indent="0">
              <a:buNone/>
            </a:pPr>
            <a:r>
              <a:rPr lang="ru-RU" dirty="0">
                <a:latin typeface="Times New Roman" panose="02020603050405020304" pitchFamily="18" charset="0"/>
                <a:cs typeface="Times New Roman" panose="02020603050405020304" pitchFamily="18" charset="0"/>
              </a:rPr>
              <a:t>Дети образуют большой круг. </a:t>
            </a:r>
          </a:p>
          <a:p>
            <a:pPr marL="0" indent="0">
              <a:buNone/>
            </a:pPr>
            <a:r>
              <a:rPr lang="ru-RU" dirty="0">
                <a:latin typeface="Times New Roman" panose="02020603050405020304" pitchFamily="18" charset="0"/>
                <a:cs typeface="Times New Roman" panose="02020603050405020304" pitchFamily="18" charset="0"/>
              </a:rPr>
              <a:t>Поочередно входят в центр круга, они показывают (без предметов) следующие движения: подбрасывают и ловят мяча, причесывают волосы, умывают и вытирают полотенцем лицо, нюхают апельсин, розу, лук; разрезают лимон и пробуют одну его дольку; вдевают нитку в иголку; пришивают пуговицу; застегивают пуговицы; перелистывают страницы книги; насыпают в стакан с чаем несколько ложек сахара, размешивают и пробуют чай и т.п. </a:t>
            </a:r>
          </a:p>
          <a:p>
            <a:pPr marL="0" indent="0">
              <a:buNone/>
            </a:pPr>
            <a:endParaRPr lang="ru-RU" dirty="0">
              <a:latin typeface="Times New Roman" panose="02020603050405020304" pitchFamily="18" charset="0"/>
              <a:cs typeface="Times New Roman" panose="02020603050405020304" pitchFamily="18" charset="0"/>
            </a:endParaRPr>
          </a:p>
          <a:p>
            <a:pPr marL="0" indent="0">
              <a:buNone/>
            </a:pPr>
            <a:r>
              <a:rPr lang="ru-RU" sz="1400" i="1" dirty="0">
                <a:latin typeface="Times New Roman" panose="02020603050405020304" pitchFamily="18" charset="0"/>
                <a:cs typeface="Times New Roman" panose="02020603050405020304" pitchFamily="18" charset="0"/>
              </a:rPr>
              <a:t>Литературный источник:</a:t>
            </a:r>
          </a:p>
          <a:p>
            <a:pPr marL="0" indent="0">
              <a:buNone/>
            </a:pPr>
            <a:r>
              <a:rPr lang="ru-RU" sz="1400" dirty="0" err="1">
                <a:latin typeface="Times New Roman" panose="02020603050405020304" pitchFamily="18" charset="0"/>
                <a:cs typeface="Times New Roman" panose="02020603050405020304" pitchFamily="18" charset="0"/>
              </a:rPr>
              <a:t>Волковская</a:t>
            </a:r>
            <a:r>
              <a:rPr lang="ru-RU" sz="14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55-56</a:t>
            </a:r>
          </a:p>
        </p:txBody>
      </p:sp>
    </p:spTree>
    <p:extLst>
      <p:ext uri="{BB962C8B-B14F-4D97-AF65-F5344CB8AC3E}">
        <p14:creationId xmlns="" xmlns:p14="http://schemas.microsoft.com/office/powerpoint/2010/main" val="3733661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38B7406-0FF6-4265-970F-1DCF5D583F52}"/>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9. Пантомимические сценки</a:t>
            </a:r>
          </a:p>
        </p:txBody>
      </p:sp>
      <p:sp>
        <p:nvSpPr>
          <p:cNvPr id="3" name="Объект 2">
            <a:extLst>
              <a:ext uri="{FF2B5EF4-FFF2-40B4-BE49-F238E27FC236}">
                <a16:creationId xmlns:a16="http://schemas.microsoft.com/office/drawing/2014/main" xmlns="" id="{D1DA2677-3AA9-4F32-B2AB-416CCB69A4BA}"/>
              </a:ext>
            </a:extLst>
          </p:cNvPr>
          <p:cNvSpPr>
            <a:spLocks noGrp="1"/>
          </p:cNvSpPr>
          <p:nvPr>
            <p:ph idx="1"/>
          </p:nvPr>
        </p:nvSpPr>
        <p:spPr/>
        <p:txBody>
          <a:bodyPr>
            <a:normAutofit fontScale="92500" lnSpcReduction="10000"/>
          </a:bodyPr>
          <a:lstStyle/>
          <a:p>
            <a:pPr marL="0" indent="0">
              <a:buNone/>
            </a:pPr>
            <a:r>
              <a:rPr lang="ru-RU" sz="2400" dirty="0">
                <a:latin typeface="Times New Roman" panose="02020603050405020304" pitchFamily="18" charset="0"/>
                <a:cs typeface="Times New Roman" panose="02020603050405020304" pitchFamily="18" charset="0"/>
              </a:rPr>
              <a:t>Психолог обрисовывает ситуацию, а дети (поочередно или вместе, распределив между собой роли) изображают ее с помощью пантомимики. </a:t>
            </a:r>
          </a:p>
          <a:p>
            <a:pPr marL="0" indent="0">
              <a:buNone/>
            </a:pPr>
            <a:r>
              <a:rPr lang="ru-RU" sz="2400" dirty="0">
                <a:latin typeface="Times New Roman" panose="02020603050405020304" pitchFamily="18" charset="0"/>
                <a:cs typeface="Times New Roman" panose="02020603050405020304" pitchFamily="18" charset="0"/>
              </a:rPr>
              <a:t>Примеры ситуаций: 1. Садовник подстригает кусты. Вдруг видит на одном из них божью коровку. Он осторожно сажает её на ладошку, рассматривает, затем жучек улетает. </a:t>
            </a:r>
          </a:p>
          <a:p>
            <a:pPr marL="0" indent="0">
              <a:buNone/>
            </a:pPr>
            <a:r>
              <a:rPr lang="ru-RU" sz="2400" dirty="0">
                <a:latin typeface="Times New Roman" panose="02020603050405020304" pitchFamily="18" charset="0"/>
                <a:cs typeface="Times New Roman" panose="02020603050405020304" pitchFamily="18" charset="0"/>
              </a:rPr>
              <a:t>2. Мальчик катается на коньках. Падает. Хочет заплакать, но сдерживается, что быть мужественным. Мальчик пытается улыбнуться. Ему это удается, хотя и с трудом. </a:t>
            </a:r>
          </a:p>
          <a:p>
            <a:pPr marL="0" indent="0">
              <a:buNone/>
            </a:pPr>
            <a:r>
              <a:rPr lang="ru-RU" sz="2400" dirty="0">
                <a:latin typeface="Times New Roman" panose="02020603050405020304" pitchFamily="18" charset="0"/>
                <a:cs typeface="Times New Roman" panose="02020603050405020304" pitchFamily="18" charset="0"/>
              </a:rPr>
              <a:t>3.Ребенок выходит во двор и видит играющих детей. Сначала он не решается подойти к ним, но потом все-таки подходит и знакомится с ними. 4. и т.п.</a:t>
            </a:r>
          </a:p>
          <a:p>
            <a:pPr marL="0" indent="0">
              <a:buNone/>
            </a:pPr>
            <a:endParaRPr lang="ru-RU" sz="1400" dirty="0">
              <a:latin typeface="Times New Roman" panose="02020603050405020304" pitchFamily="18" charset="0"/>
              <a:cs typeface="Times New Roman" panose="02020603050405020304" pitchFamily="18" charset="0"/>
            </a:endParaRPr>
          </a:p>
          <a:p>
            <a:pPr marL="0" indent="0">
              <a:buNone/>
            </a:pPr>
            <a:endParaRPr lang="ru-RU" sz="1400" dirty="0">
              <a:latin typeface="Times New Roman" panose="02020603050405020304" pitchFamily="18" charset="0"/>
              <a:cs typeface="Times New Roman" panose="02020603050405020304" pitchFamily="18" charset="0"/>
            </a:endParaRPr>
          </a:p>
          <a:p>
            <a:pPr marL="0" indent="0">
              <a:buNone/>
            </a:pPr>
            <a:r>
              <a:rPr lang="ru-RU" sz="1400" i="1" dirty="0">
                <a:latin typeface="Times New Roman" panose="02020603050405020304" pitchFamily="18" charset="0"/>
                <a:cs typeface="Times New Roman" panose="02020603050405020304" pitchFamily="18" charset="0"/>
              </a:rPr>
              <a:t>Литературный источник:</a:t>
            </a:r>
          </a:p>
          <a:p>
            <a:pPr marL="0" indent="0">
              <a:buNone/>
            </a:pPr>
            <a:r>
              <a:rPr lang="ru-RU" sz="1400" dirty="0" err="1">
                <a:latin typeface="Times New Roman" panose="02020603050405020304" pitchFamily="18" charset="0"/>
                <a:cs typeface="Times New Roman" panose="02020603050405020304" pitchFamily="18" charset="0"/>
              </a:rPr>
              <a:t>Волковская</a:t>
            </a:r>
            <a:r>
              <a:rPr lang="ru-RU" sz="14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56</a:t>
            </a:r>
          </a:p>
          <a:p>
            <a:pPr marL="0" indent="0">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05063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B2BF3F0-94E1-433C-8465-FE5390B62024}"/>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10. Заинька</a:t>
            </a:r>
          </a:p>
        </p:txBody>
      </p:sp>
      <p:sp>
        <p:nvSpPr>
          <p:cNvPr id="3" name="Объект 2">
            <a:extLst>
              <a:ext uri="{FF2B5EF4-FFF2-40B4-BE49-F238E27FC236}">
                <a16:creationId xmlns:a16="http://schemas.microsoft.com/office/drawing/2014/main" xmlns="" id="{3285D818-7AD6-4C24-A466-39DE1667DD67}"/>
              </a:ext>
            </a:extLst>
          </p:cNvPr>
          <p:cNvSpPr>
            <a:spLocks noGrp="1"/>
          </p:cNvSpPr>
          <p:nvPr>
            <p:ph idx="1"/>
          </p:nvPr>
        </p:nvSpPr>
        <p:spPr>
          <a:xfrm>
            <a:off x="838200" y="1468192"/>
            <a:ext cx="10515600" cy="4708771"/>
          </a:xfrm>
        </p:spPr>
        <p:txBody>
          <a:bodyPr>
            <a:noAutofit/>
          </a:bodyPr>
          <a:lstStyle/>
          <a:p>
            <a:pPr marL="0" indent="0">
              <a:lnSpc>
                <a:spcPct val="100000"/>
              </a:lnSpc>
              <a:spcBef>
                <a:spcPts val="0"/>
              </a:spcBef>
              <a:buNone/>
            </a:pPr>
            <a:r>
              <a:rPr lang="ru-RU" sz="2400" dirty="0">
                <a:latin typeface="Times New Roman" panose="02020603050405020304" pitchFamily="18" charset="0"/>
                <a:cs typeface="Times New Roman" panose="02020603050405020304" pitchFamily="18" charset="0"/>
              </a:rPr>
              <a:t>Этапы: 1. Разучивание потешки "Заинька". Хор: "Ты куда, серый Зайка, ты куда, </a:t>
            </a:r>
            <a:r>
              <a:rPr lang="ru-RU" sz="2400" dirty="0" err="1">
                <a:latin typeface="Times New Roman" panose="02020603050405020304" pitchFamily="18" charset="0"/>
                <a:cs typeface="Times New Roman" panose="02020603050405020304" pitchFamily="18" charset="0"/>
              </a:rPr>
              <a:t>побегайка</a:t>
            </a:r>
            <a:r>
              <a:rPr lang="ru-RU" sz="2400" dirty="0">
                <a:latin typeface="Times New Roman" panose="02020603050405020304" pitchFamily="18" charset="0"/>
                <a:cs typeface="Times New Roman" panose="02020603050405020304" pitchFamily="18" charset="0"/>
              </a:rPr>
              <a:t>, По кустам, ай-</a:t>
            </a:r>
            <a:r>
              <a:rPr lang="ru-RU" sz="2400" dirty="0" err="1">
                <a:latin typeface="Times New Roman" panose="02020603050405020304" pitchFamily="18" charset="0"/>
                <a:cs typeface="Times New Roman" panose="02020603050405020304" pitchFamily="18" charset="0"/>
              </a:rPr>
              <a:t>яй</a:t>
            </a:r>
            <a:r>
              <a:rPr lang="ru-RU" sz="2400" dirty="0">
                <a:latin typeface="Times New Roman" panose="02020603050405020304" pitchFamily="18" charset="0"/>
                <a:cs typeface="Times New Roman" panose="02020603050405020304" pitchFamily="18" charset="0"/>
              </a:rPr>
              <a:t>-</a:t>
            </a:r>
            <a:r>
              <a:rPr lang="ru-RU" sz="2400" dirty="0" err="1">
                <a:latin typeface="Times New Roman" panose="02020603050405020304" pitchFamily="18" charset="0"/>
                <a:cs typeface="Times New Roman" panose="02020603050405020304" pitchFamily="18" charset="0"/>
              </a:rPr>
              <a:t>яй</a:t>
            </a:r>
            <a:r>
              <a:rPr lang="ru-RU" sz="2400" dirty="0">
                <a:latin typeface="Times New Roman" panose="02020603050405020304" pitchFamily="18" charset="0"/>
                <a:cs typeface="Times New Roman" panose="02020603050405020304" pitchFamily="18" charset="0"/>
              </a:rPr>
              <a:t>, вечерком крадешься?" Заинька: "В огород я, ребятки, в огород, </a:t>
            </a:r>
            <a:r>
              <a:rPr lang="ru-RU" sz="2400" dirty="0" err="1">
                <a:latin typeface="Times New Roman" panose="02020603050405020304" pitchFamily="18" charset="0"/>
                <a:cs typeface="Times New Roman" panose="02020603050405020304" pitchFamily="18" charset="0"/>
              </a:rPr>
              <a:t>голубятки</a:t>
            </a:r>
            <a:r>
              <a:rPr lang="ru-RU" sz="2400" dirty="0">
                <a:latin typeface="Times New Roman" panose="02020603050405020304" pitchFamily="18" charset="0"/>
                <a:cs typeface="Times New Roman" panose="02020603050405020304" pitchFamily="18" charset="0"/>
              </a:rPr>
              <a:t>, Там растет, ай-</a:t>
            </a:r>
            <a:r>
              <a:rPr lang="ru-RU" sz="2400" dirty="0" err="1">
                <a:latin typeface="Times New Roman" panose="02020603050405020304" pitchFamily="18" charset="0"/>
                <a:cs typeface="Times New Roman" panose="02020603050405020304" pitchFamily="18" charset="0"/>
              </a:rPr>
              <a:t>яй</a:t>
            </a:r>
            <a:r>
              <a:rPr lang="ru-RU" sz="2400" dirty="0">
                <a:latin typeface="Times New Roman" panose="02020603050405020304" pitchFamily="18" charset="0"/>
                <a:cs typeface="Times New Roman" panose="02020603050405020304" pitchFamily="18" charset="0"/>
              </a:rPr>
              <a:t>-</a:t>
            </a:r>
            <a:r>
              <a:rPr lang="ru-RU" sz="2400" dirty="0" err="1">
                <a:latin typeface="Times New Roman" panose="02020603050405020304" pitchFamily="18" charset="0"/>
                <a:cs typeface="Times New Roman" panose="02020603050405020304" pitchFamily="18" charset="0"/>
              </a:rPr>
              <a:t>яй</a:t>
            </a:r>
            <a:r>
              <a:rPr lang="ru-RU" sz="2400" dirty="0">
                <a:latin typeface="Times New Roman" panose="02020603050405020304" pitchFamily="18" charset="0"/>
                <a:cs typeface="Times New Roman" panose="02020603050405020304" pitchFamily="18" charset="0"/>
              </a:rPr>
              <a:t>, вкусная капуста". Хор: "Не ходи, серый Зайка, не ходи, </a:t>
            </a:r>
            <a:r>
              <a:rPr lang="ru-RU" sz="2400" dirty="0" err="1">
                <a:latin typeface="Times New Roman" panose="02020603050405020304" pitchFamily="18" charset="0"/>
                <a:cs typeface="Times New Roman" panose="02020603050405020304" pitchFamily="18" charset="0"/>
              </a:rPr>
              <a:t>побегайка</a:t>
            </a:r>
            <a:r>
              <a:rPr lang="ru-RU" sz="2400" dirty="0">
                <a:latin typeface="Times New Roman" panose="02020603050405020304" pitchFamily="18" charset="0"/>
                <a:cs typeface="Times New Roman" panose="02020603050405020304" pitchFamily="18" charset="0"/>
              </a:rPr>
              <a:t>, Там барбос, ай-</a:t>
            </a:r>
            <a:r>
              <a:rPr lang="ru-RU" sz="2400" dirty="0" err="1">
                <a:latin typeface="Times New Roman" panose="02020603050405020304" pitchFamily="18" charset="0"/>
                <a:cs typeface="Times New Roman" panose="02020603050405020304" pitchFamily="18" charset="0"/>
              </a:rPr>
              <a:t>яй</a:t>
            </a:r>
            <a:r>
              <a:rPr lang="ru-RU" sz="2400" dirty="0">
                <a:latin typeface="Times New Roman" panose="02020603050405020304" pitchFamily="18" charset="0"/>
                <a:cs typeface="Times New Roman" panose="02020603050405020304" pitchFamily="18" charset="0"/>
              </a:rPr>
              <a:t>-</a:t>
            </a:r>
            <a:r>
              <a:rPr lang="ru-RU" sz="2400" dirty="0" err="1">
                <a:latin typeface="Times New Roman" panose="02020603050405020304" pitchFamily="18" charset="0"/>
                <a:cs typeface="Times New Roman" panose="02020603050405020304" pitchFamily="18" charset="0"/>
              </a:rPr>
              <a:t>яй</a:t>
            </a:r>
            <a:r>
              <a:rPr lang="ru-RU" sz="2400" dirty="0">
                <a:latin typeface="Times New Roman" panose="02020603050405020304" pitchFamily="18" charset="0"/>
                <a:cs typeface="Times New Roman" panose="02020603050405020304" pitchFamily="18" charset="0"/>
              </a:rPr>
              <a:t>, стережет капусту." Заинька: "Не боюсь я, ребятки, не боюсь, </a:t>
            </a:r>
            <a:r>
              <a:rPr lang="ru-RU" sz="2400" dirty="0" err="1">
                <a:latin typeface="Times New Roman" panose="02020603050405020304" pitchFamily="18" charset="0"/>
                <a:cs typeface="Times New Roman" panose="02020603050405020304" pitchFamily="18" charset="0"/>
              </a:rPr>
              <a:t>голубятки</a:t>
            </a:r>
            <a:r>
              <a:rPr lang="ru-RU" sz="2400" dirty="0">
                <a:latin typeface="Times New Roman" panose="02020603050405020304" pitchFamily="18" charset="0"/>
                <a:cs typeface="Times New Roman" panose="02020603050405020304" pitchFamily="18" charset="0"/>
              </a:rPr>
              <a:t>. Я его, ай-</a:t>
            </a:r>
            <a:r>
              <a:rPr lang="ru-RU" sz="2400" dirty="0" err="1">
                <a:latin typeface="Times New Roman" panose="02020603050405020304" pitchFamily="18" charset="0"/>
                <a:cs typeface="Times New Roman" panose="02020603050405020304" pitchFamily="18" charset="0"/>
              </a:rPr>
              <a:t>яй</a:t>
            </a:r>
            <a:r>
              <a:rPr lang="ru-RU" sz="2400" dirty="0">
                <a:latin typeface="Times New Roman" panose="02020603050405020304" pitchFamily="18" charset="0"/>
                <a:cs typeface="Times New Roman" panose="02020603050405020304" pitchFamily="18" charset="0"/>
              </a:rPr>
              <a:t>-</a:t>
            </a:r>
            <a:r>
              <a:rPr lang="ru-RU" sz="2400" dirty="0" err="1">
                <a:latin typeface="Times New Roman" panose="02020603050405020304" pitchFamily="18" charset="0"/>
                <a:cs typeface="Times New Roman" panose="02020603050405020304" pitchFamily="18" charset="0"/>
              </a:rPr>
              <a:t>яй</a:t>
            </a:r>
            <a:r>
              <a:rPr lang="ru-RU" sz="2400" dirty="0">
                <a:latin typeface="Times New Roman" panose="02020603050405020304" pitchFamily="18" charset="0"/>
                <a:cs typeface="Times New Roman" panose="02020603050405020304" pitchFamily="18" charset="0"/>
              </a:rPr>
              <a:t>, сам перепугаю".</a:t>
            </a:r>
          </a:p>
          <a:p>
            <a:pPr marL="0" indent="0">
              <a:lnSpc>
                <a:spcPct val="100000"/>
              </a:lnSpc>
              <a:spcBef>
                <a:spcPts val="0"/>
              </a:spcBef>
              <a:buNone/>
            </a:pPr>
            <a:r>
              <a:rPr lang="ru-RU" sz="2400" dirty="0">
                <a:latin typeface="Times New Roman" panose="02020603050405020304" pitchFamily="18" charset="0"/>
                <a:cs typeface="Times New Roman" panose="02020603050405020304" pitchFamily="18" charset="0"/>
              </a:rPr>
              <a:t> 2. Изготовление атрибутов для драматизации потешки.</a:t>
            </a:r>
          </a:p>
          <a:p>
            <a:pPr marL="0" indent="0">
              <a:lnSpc>
                <a:spcPct val="100000"/>
              </a:lnSpc>
              <a:spcBef>
                <a:spcPts val="0"/>
              </a:spcBef>
              <a:buNone/>
            </a:pPr>
            <a:r>
              <a:rPr lang="ru-RU" sz="2400" dirty="0">
                <a:latin typeface="Times New Roman" panose="02020603050405020304" pitchFamily="18" charset="0"/>
                <a:cs typeface="Times New Roman" panose="02020603050405020304" pitchFamily="18" charset="0"/>
              </a:rPr>
              <a:t>3. Проведение хороводной игры "Заинька" ("Заинька, попляши, серенький, попляши… вот так попляши…").</a:t>
            </a:r>
          </a:p>
          <a:p>
            <a:pPr marL="0" indent="0">
              <a:lnSpc>
                <a:spcPct val="100000"/>
              </a:lnSpc>
              <a:spcBef>
                <a:spcPts val="0"/>
              </a:spcBef>
              <a:buNone/>
            </a:pPr>
            <a:r>
              <a:rPr lang="ru-RU" sz="2400" dirty="0">
                <a:latin typeface="Times New Roman" panose="02020603050405020304" pitchFamily="18" charset="0"/>
                <a:cs typeface="Times New Roman" panose="02020603050405020304" pitchFamily="18" charset="0"/>
              </a:rPr>
              <a:t>4. Разыгрывание  потешки психологом, педагогом, воспитателем перед детьми. </a:t>
            </a:r>
          </a:p>
          <a:p>
            <a:pPr marL="0" indent="0">
              <a:lnSpc>
                <a:spcPct val="100000"/>
              </a:lnSpc>
              <a:spcBef>
                <a:spcPts val="0"/>
              </a:spcBef>
              <a:buNone/>
            </a:pPr>
            <a:r>
              <a:rPr lang="ru-RU" sz="2400" dirty="0">
                <a:latin typeface="Times New Roman" panose="02020603050405020304" pitchFamily="18" charset="0"/>
                <a:cs typeface="Times New Roman" panose="02020603050405020304" pitchFamily="18" charset="0"/>
              </a:rPr>
              <a:t>5. Разыгрывание потешки детьми.</a:t>
            </a:r>
          </a:p>
          <a:p>
            <a:pPr marL="0" indent="0">
              <a:buNone/>
            </a:pPr>
            <a:endParaRPr lang="ru-RU" sz="1400" dirty="0">
              <a:latin typeface="Times New Roman" panose="02020603050405020304" pitchFamily="18" charset="0"/>
              <a:cs typeface="Times New Roman" panose="02020603050405020304" pitchFamily="18" charset="0"/>
            </a:endParaRPr>
          </a:p>
          <a:p>
            <a:pPr marL="0" indent="0">
              <a:buNone/>
            </a:pPr>
            <a:r>
              <a:rPr lang="ru-RU" sz="1400" i="1" dirty="0">
                <a:latin typeface="Times New Roman" panose="02020603050405020304" pitchFamily="18" charset="0"/>
                <a:cs typeface="Times New Roman" panose="02020603050405020304" pitchFamily="18" charset="0"/>
              </a:rPr>
              <a:t>Литературный источник:</a:t>
            </a:r>
          </a:p>
          <a:p>
            <a:pPr marL="0" indent="0">
              <a:buNone/>
            </a:pPr>
            <a:r>
              <a:rPr lang="ru-RU" sz="1400" dirty="0" err="1">
                <a:latin typeface="Times New Roman" panose="02020603050405020304" pitchFamily="18" charset="0"/>
                <a:cs typeface="Times New Roman" panose="02020603050405020304" pitchFamily="18" charset="0"/>
              </a:rPr>
              <a:t>Волковская</a:t>
            </a:r>
            <a:r>
              <a:rPr lang="ru-RU" sz="14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57</a:t>
            </a:r>
          </a:p>
          <a:p>
            <a:pPr marL="0" indent="0">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834573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E98E1C1-30FC-4D3E-BA61-37853CD7DBD9}"/>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11. Дикий танец</a:t>
            </a:r>
          </a:p>
        </p:txBody>
      </p:sp>
      <p:sp>
        <p:nvSpPr>
          <p:cNvPr id="3" name="Объект 2">
            <a:extLst>
              <a:ext uri="{FF2B5EF4-FFF2-40B4-BE49-F238E27FC236}">
                <a16:creationId xmlns:a16="http://schemas.microsoft.com/office/drawing/2014/main" xmlns="" id="{A36A9EAC-577A-4648-B5C1-E45D767FAB38}"/>
              </a:ext>
            </a:extLst>
          </p:cNvPr>
          <p:cNvSpPr>
            <a:spLocks noGrp="1"/>
          </p:cNvSpPr>
          <p:nvPr>
            <p:ph idx="1"/>
          </p:nvPr>
        </p:nvSpPr>
        <p:spPr>
          <a:xfrm>
            <a:off x="762000" y="1352282"/>
            <a:ext cx="10515600" cy="4747408"/>
          </a:xfrm>
        </p:spPr>
        <p:txBody>
          <a:bodyPr>
            <a:normAutofit fontScale="85000" lnSpcReduction="20000"/>
          </a:bodyPr>
          <a:lstStyle/>
          <a:p>
            <a:pPr marL="0" indent="0">
              <a:buNone/>
            </a:pPr>
            <a:r>
              <a:rPr lang="ru-RU" i="1" dirty="0">
                <a:latin typeface="Times New Roman" panose="02020603050405020304" pitchFamily="18" charset="0"/>
                <a:cs typeface="Times New Roman" panose="02020603050405020304" pitchFamily="18" charset="0"/>
              </a:rPr>
              <a:t>Стимульный материал: воздушные шары.</a:t>
            </a:r>
          </a:p>
          <a:p>
            <a:pPr marL="0" indent="0">
              <a:buNone/>
            </a:pPr>
            <a:r>
              <a:rPr lang="ru-RU" dirty="0">
                <a:latin typeface="Times New Roman" panose="02020603050405020304" pitchFamily="18" charset="0"/>
                <a:cs typeface="Times New Roman" panose="02020603050405020304" pitchFamily="18" charset="0"/>
              </a:rPr>
              <a:t>Психолог показывает детям воздушный шар (отверстие зажато пальцами), предлагает понаблюдать за тем, что сейчас произойдет, и подбрасывает шарик. Психолог просит детей описать движение шара словами, подсказывает детям яркие определения: стремительный, атакующий, виляющий, жужжащий и т.п. </a:t>
            </a:r>
          </a:p>
          <a:p>
            <a:pPr marL="0" indent="0">
              <a:buNone/>
            </a:pPr>
            <a:r>
              <a:rPr lang="ru-RU" dirty="0">
                <a:latin typeface="Times New Roman" panose="02020603050405020304" pitchFamily="18" charset="0"/>
                <a:cs typeface="Times New Roman" panose="02020603050405020304" pitchFamily="18" charset="0"/>
              </a:rPr>
              <a:t>Затем детям  предлагается изобразить шарики, из которых выходит воздух. Дети выполняют задание.</a:t>
            </a:r>
          </a:p>
          <a:p>
            <a:pPr marL="0" indent="0">
              <a:buNone/>
            </a:pPr>
            <a:r>
              <a:rPr lang="ru-RU" sz="2600" i="1" dirty="0">
                <a:latin typeface="Times New Roman" panose="02020603050405020304" pitchFamily="18" charset="0"/>
                <a:cs typeface="Times New Roman" panose="02020603050405020304" pitchFamily="18" charset="0"/>
              </a:rPr>
              <a:t>Шарик исполняет "дикий танец", вертясь и поворачиваясь до тех пор, пока из него не выйдет воздух. Можно поэкспериментировать с несколькими шарами и понаблюдать за ними (все они двигаются по-разному). Необходимо напомнить детям-"шарикам" (когда они в конце будут изображать свои шары), что каждая часть их тела должна находиться в движении.</a:t>
            </a:r>
          </a:p>
          <a:p>
            <a:pPr marL="0" indent="0">
              <a:buNone/>
            </a:pPr>
            <a:endParaRPr lang="ru-RU" sz="1500" dirty="0">
              <a:latin typeface="Times New Roman" panose="02020603050405020304" pitchFamily="18" charset="0"/>
              <a:cs typeface="Times New Roman" panose="02020603050405020304" pitchFamily="18" charset="0"/>
            </a:endParaRPr>
          </a:p>
          <a:p>
            <a:pPr marL="0" indent="0">
              <a:buNone/>
            </a:pPr>
            <a:endParaRPr lang="ru-RU" sz="1500" dirty="0">
              <a:latin typeface="Times New Roman" panose="02020603050405020304" pitchFamily="18" charset="0"/>
              <a:cs typeface="Times New Roman" panose="02020603050405020304" pitchFamily="18" charset="0"/>
            </a:endParaRPr>
          </a:p>
          <a:p>
            <a:pPr marL="0" indent="0">
              <a:buNone/>
            </a:pPr>
            <a:r>
              <a:rPr lang="ru-RU" sz="1600" i="1" dirty="0">
                <a:latin typeface="Times New Roman" panose="02020603050405020304" pitchFamily="18" charset="0"/>
                <a:cs typeface="Times New Roman" panose="02020603050405020304" pitchFamily="18" charset="0"/>
              </a:rPr>
              <a:t>Литературный источник:</a:t>
            </a:r>
          </a:p>
          <a:p>
            <a:pPr marL="0" indent="0">
              <a:buNone/>
            </a:pPr>
            <a:r>
              <a:rPr lang="ru-RU" sz="1500" dirty="0" err="1">
                <a:latin typeface="Times New Roman" panose="02020603050405020304" pitchFamily="18" charset="0"/>
                <a:cs typeface="Times New Roman" panose="02020603050405020304" pitchFamily="18" charset="0"/>
              </a:rPr>
              <a:t>Волковская</a:t>
            </a:r>
            <a:r>
              <a:rPr lang="ru-RU" sz="15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57</a:t>
            </a:r>
          </a:p>
          <a:p>
            <a:pPr marL="0" indent="0">
              <a:buNone/>
            </a:pPr>
            <a:endParaRPr lang="ru-RU" sz="2600" i="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17615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53F1051-D3F9-4415-829E-15DBE340C02E}"/>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12. Маленькие добрые привидения</a:t>
            </a:r>
          </a:p>
        </p:txBody>
      </p:sp>
      <p:sp>
        <p:nvSpPr>
          <p:cNvPr id="3" name="Объект 2">
            <a:extLst>
              <a:ext uri="{FF2B5EF4-FFF2-40B4-BE49-F238E27FC236}">
                <a16:creationId xmlns:a16="http://schemas.microsoft.com/office/drawing/2014/main" xmlns="" id="{5276961C-BD9E-4348-AC21-96A784334F11}"/>
              </a:ext>
            </a:extLst>
          </p:cNvPr>
          <p:cNvSpPr>
            <a:spLocks noGrp="1"/>
          </p:cNvSpPr>
          <p:nvPr>
            <p:ph idx="1"/>
          </p:nvPr>
        </p:nvSpPr>
        <p:spPr>
          <a:xfrm>
            <a:off x="838200" y="1468192"/>
            <a:ext cx="10515600" cy="4708771"/>
          </a:xfrm>
        </p:spPr>
        <p:txBody>
          <a:bodyPr>
            <a:noAutofit/>
          </a:bodyPr>
          <a:lstStyle/>
          <a:p>
            <a:pPr marL="0" indent="0">
              <a:buNone/>
            </a:pPr>
            <a:r>
              <a:rPr lang="ru-RU" sz="2400" dirty="0">
                <a:latin typeface="Times New Roman" panose="02020603050405020304" pitchFamily="18" charset="0"/>
                <a:cs typeface="Times New Roman" panose="02020603050405020304" pitchFamily="18" charset="0"/>
              </a:rPr>
              <a:t>Психолог говорит: "Ребята! Сейчас выбудете играть роль маленьких добрых привидений. Им захотелось немного похулиганить  и слегка напугать друг друга. По моему хлопку вы будете делать руками вот такие движения…(психолог приподнимает согнутые в локтях руки, пальцы растопырены) и произносить страшным голосом звук "у". Если я буду тихо хлопать, то вы будете тихо произносить "у"; если я </a:t>
            </a:r>
            <a:r>
              <a:rPr lang="ru-RU" sz="2400" dirty="0" err="1">
                <a:latin typeface="Times New Roman" panose="02020603050405020304" pitchFamily="18" charset="0"/>
                <a:cs typeface="Times New Roman" panose="02020603050405020304" pitchFamily="18" charset="0"/>
              </a:rPr>
              <a:t>бугу</a:t>
            </a:r>
            <a:r>
              <a:rPr lang="ru-RU" sz="2400" dirty="0">
                <a:latin typeface="Times New Roman" panose="02020603050405020304" pitchFamily="18" charset="0"/>
                <a:cs typeface="Times New Roman" panose="02020603050405020304" pitchFamily="18" charset="0"/>
              </a:rPr>
              <a:t> громко хлопать, то вы будете громко пугать. Но помните, что вы добрые привидения и хотите только слегка пошутить". </a:t>
            </a:r>
          </a:p>
          <a:p>
            <a:pPr marL="0" indent="0">
              <a:buNone/>
            </a:pPr>
            <a:r>
              <a:rPr lang="ru-RU" sz="2400" dirty="0">
                <a:latin typeface="Times New Roman" panose="02020603050405020304" pitchFamily="18" charset="0"/>
                <a:cs typeface="Times New Roman" panose="02020603050405020304" pitchFamily="18" charset="0"/>
              </a:rPr>
              <a:t>По окончании игры психолог хлопает в ладоши и говорит: "Молодцы! Пошутили и достаточно. Снова станьте детьми!" </a:t>
            </a:r>
          </a:p>
          <a:p>
            <a:pPr marL="0" indent="0">
              <a:buNone/>
            </a:pPr>
            <a:endParaRPr lang="ru-RU" sz="2400" dirty="0">
              <a:latin typeface="Times New Roman" panose="02020603050405020304" pitchFamily="18" charset="0"/>
              <a:cs typeface="Times New Roman" panose="02020603050405020304" pitchFamily="18" charset="0"/>
            </a:endParaRPr>
          </a:p>
          <a:p>
            <a:pPr marL="0" indent="0">
              <a:buNone/>
            </a:pPr>
            <a:endParaRPr lang="ru-RU" sz="1400" dirty="0">
              <a:latin typeface="Times New Roman" panose="02020603050405020304" pitchFamily="18" charset="0"/>
              <a:cs typeface="Times New Roman" panose="02020603050405020304" pitchFamily="18" charset="0"/>
            </a:endParaRPr>
          </a:p>
          <a:p>
            <a:pPr marL="0" indent="0">
              <a:buNone/>
            </a:pPr>
            <a:r>
              <a:rPr lang="ru-RU" sz="1400" i="1" dirty="0">
                <a:latin typeface="Times New Roman" panose="02020603050405020304" pitchFamily="18" charset="0"/>
                <a:cs typeface="Times New Roman" panose="02020603050405020304" pitchFamily="18" charset="0"/>
              </a:rPr>
              <a:t>Литературный источник:</a:t>
            </a:r>
          </a:p>
          <a:p>
            <a:pPr marL="0" indent="0">
              <a:buNone/>
            </a:pPr>
            <a:r>
              <a:rPr lang="ru-RU" sz="1400" dirty="0" err="1">
                <a:latin typeface="Times New Roman" panose="02020603050405020304" pitchFamily="18" charset="0"/>
                <a:cs typeface="Times New Roman" panose="02020603050405020304" pitchFamily="18" charset="0"/>
              </a:rPr>
              <a:t>Волковская</a:t>
            </a:r>
            <a:r>
              <a:rPr lang="ru-RU" sz="14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58</a:t>
            </a:r>
          </a:p>
          <a:p>
            <a:pPr marL="0" indent="0">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308088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723C855-393D-4C84-9559-FD9E817696CC}"/>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13. Драка</a:t>
            </a:r>
          </a:p>
        </p:txBody>
      </p:sp>
      <p:sp>
        <p:nvSpPr>
          <p:cNvPr id="3" name="Объект 2">
            <a:extLst>
              <a:ext uri="{FF2B5EF4-FFF2-40B4-BE49-F238E27FC236}">
                <a16:creationId xmlns:a16="http://schemas.microsoft.com/office/drawing/2014/main" xmlns="" id="{7D5FAD70-F7AC-4D76-A4D6-7B71FF70DFB7}"/>
              </a:ext>
            </a:extLst>
          </p:cNvPr>
          <p:cNvSpPr>
            <a:spLocks noGrp="1"/>
          </p:cNvSpPr>
          <p:nvPr>
            <p:ph idx="1"/>
          </p:nvPr>
        </p:nvSpPr>
        <p:spPr>
          <a:xfrm>
            <a:off x="838200" y="1326524"/>
            <a:ext cx="10901966" cy="4906851"/>
          </a:xfrm>
        </p:spPr>
        <p:txBody>
          <a:bodyPr>
            <a:normAutofit lnSpcReduction="10000"/>
          </a:bodyPr>
          <a:lstStyle/>
          <a:p>
            <a:pPr marL="0" indent="0">
              <a:buNone/>
            </a:pPr>
            <a:r>
              <a:rPr lang="ru-RU" dirty="0">
                <a:latin typeface="Times New Roman" panose="02020603050405020304" pitchFamily="18" charset="0"/>
                <a:cs typeface="Times New Roman" panose="02020603050405020304" pitchFamily="18" charset="0"/>
              </a:rPr>
              <a:t>Дети разделяются на пары. </a:t>
            </a:r>
          </a:p>
          <a:p>
            <a:pPr marL="0" indent="0">
              <a:buNone/>
            </a:pPr>
            <a:r>
              <a:rPr lang="ru-RU" dirty="0">
                <a:latin typeface="Times New Roman" panose="02020603050405020304" pitchFamily="18" charset="0"/>
                <a:cs typeface="Times New Roman" panose="02020603050405020304" pitchFamily="18" charset="0"/>
              </a:rPr>
              <a:t>Психолог говорит: "Представьте, что вы друг с другом поссорились. Вот, вот начнётся драка. Глубоко вздохните, крепко-накрепко сомкните челюсти. Пальцы рук сожмите в кулаки, до боли вдавите пальцы в ладони. Затаите дыхание на несколько секунд. Задумайтесь: а может не стоит драться? Выдохните и расслабьтесь. Ура! Неприятности позади! Пожмите друг другу руки".</a:t>
            </a:r>
          </a:p>
          <a:p>
            <a:pPr marL="0" indent="0">
              <a:buNone/>
            </a:pPr>
            <a:r>
              <a:rPr lang="ru-RU" i="1" dirty="0">
                <a:latin typeface="Times New Roman" panose="02020603050405020304" pitchFamily="18" charset="0"/>
                <a:cs typeface="Times New Roman" panose="02020603050405020304" pitchFamily="18" charset="0"/>
              </a:rPr>
              <a:t>Упражнение полезно проводить с тревожными и агрессивными детьми.</a:t>
            </a:r>
          </a:p>
          <a:p>
            <a:pPr marL="0" indent="0">
              <a:buNone/>
            </a:pPr>
            <a:endParaRPr lang="ru-RU" i="1" dirty="0">
              <a:latin typeface="Times New Roman" panose="02020603050405020304" pitchFamily="18" charset="0"/>
              <a:cs typeface="Times New Roman" panose="02020603050405020304" pitchFamily="18" charset="0"/>
            </a:endParaRPr>
          </a:p>
          <a:p>
            <a:pPr marL="0" indent="0">
              <a:buNone/>
            </a:pPr>
            <a:r>
              <a:rPr lang="ru-RU" sz="1400" i="1" dirty="0">
                <a:latin typeface="Times New Roman" panose="02020603050405020304" pitchFamily="18" charset="0"/>
                <a:cs typeface="Times New Roman" panose="02020603050405020304" pitchFamily="18" charset="0"/>
              </a:rPr>
              <a:t>Литературный источник:</a:t>
            </a:r>
          </a:p>
          <a:p>
            <a:pPr marL="0" indent="0">
              <a:buNone/>
            </a:pPr>
            <a:r>
              <a:rPr lang="ru-RU" sz="1400" dirty="0" err="1">
                <a:latin typeface="Times New Roman" panose="02020603050405020304" pitchFamily="18" charset="0"/>
                <a:cs typeface="Times New Roman" panose="02020603050405020304" pitchFamily="18" charset="0"/>
              </a:rPr>
              <a:t>Волковская</a:t>
            </a:r>
            <a:r>
              <a:rPr lang="ru-RU" sz="14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58</a:t>
            </a:r>
          </a:p>
          <a:p>
            <a:pPr marL="0" indent="0">
              <a:buNone/>
            </a:pP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253730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0ABEC77-A437-46E3-9E21-10D6432ACE65}"/>
              </a:ext>
            </a:extLst>
          </p:cNvPr>
          <p:cNvSpPr>
            <a:spLocks noGrp="1"/>
          </p:cNvSpPr>
          <p:nvPr>
            <p:ph type="title"/>
          </p:nvPr>
        </p:nvSpPr>
        <p:spPr>
          <a:xfrm>
            <a:off x="838200" y="365126"/>
            <a:ext cx="10515600" cy="832610"/>
          </a:xfrm>
        </p:spPr>
        <p:txBody>
          <a:bodyPr>
            <a:normAutofit/>
          </a:bodyPr>
          <a:lstStyle/>
          <a:p>
            <a:pPr algn="ctr"/>
            <a:r>
              <a:rPr lang="ru-RU" sz="3200" b="1" dirty="0">
                <a:latin typeface="Times New Roman" panose="02020603050405020304" pitchFamily="18" charset="0"/>
                <a:cs typeface="Times New Roman" panose="02020603050405020304" pitchFamily="18" charset="0"/>
              </a:rPr>
              <a:t>14. Избавься от недобрых чувств</a:t>
            </a:r>
          </a:p>
        </p:txBody>
      </p:sp>
      <p:sp>
        <p:nvSpPr>
          <p:cNvPr id="3" name="Объект 2">
            <a:extLst>
              <a:ext uri="{FF2B5EF4-FFF2-40B4-BE49-F238E27FC236}">
                <a16:creationId xmlns:a16="http://schemas.microsoft.com/office/drawing/2014/main" xmlns="" id="{B7925360-D560-44FF-8414-26C48A3A76F4}"/>
              </a:ext>
            </a:extLst>
          </p:cNvPr>
          <p:cNvSpPr>
            <a:spLocks noGrp="1"/>
          </p:cNvSpPr>
          <p:nvPr>
            <p:ph idx="1"/>
          </p:nvPr>
        </p:nvSpPr>
        <p:spPr>
          <a:xfrm>
            <a:off x="979868" y="1197736"/>
            <a:ext cx="10515600" cy="5295139"/>
          </a:xfrm>
        </p:spPr>
        <p:txBody>
          <a:bodyPr>
            <a:normAutofit fontScale="92500" lnSpcReduction="20000"/>
          </a:bodyPr>
          <a:lstStyle/>
          <a:p>
            <a:pPr marL="0" indent="0">
              <a:buNone/>
            </a:pPr>
            <a:r>
              <a:rPr lang="ru-RU" sz="2400" i="1" dirty="0">
                <a:latin typeface="Times New Roman" panose="02020603050405020304" pitchFamily="18" charset="0"/>
                <a:cs typeface="Times New Roman" panose="02020603050405020304" pitchFamily="18" charset="0"/>
              </a:rPr>
              <a:t>Раздаточный материал: листы бумаги (формат А4), краски, кисточки.</a:t>
            </a:r>
          </a:p>
          <a:p>
            <a:pPr marL="0" indent="0">
              <a:buNone/>
            </a:pPr>
            <a:r>
              <a:rPr lang="ru-RU" sz="2400" dirty="0">
                <a:latin typeface="Times New Roman" panose="02020603050405020304" pitchFamily="18" charset="0"/>
                <a:cs typeface="Times New Roman" panose="02020603050405020304" pitchFamily="18" charset="0"/>
              </a:rPr>
              <a:t>Психолог раздает детям листы бумаги, краски кисточки и говорит: "Недобрые чувства-  злость, страх, обиду - можно победить. Для этого нарисуйте своё чувство или ту ситуацию, когда вы испытывали злость, страх и обиду. Когда будете рисовать, то каждый штрих сопровождайте громким выдохом, шипением или каким </a:t>
            </a:r>
            <a:r>
              <a:rPr lang="ru-RU" sz="2400" dirty="0" err="1">
                <a:latin typeface="Times New Roman" panose="02020603050405020304" pitchFamily="18" charset="0"/>
                <a:cs typeface="Times New Roman" panose="02020603050405020304" pitchFamily="18" charset="0"/>
              </a:rPr>
              <a:t>нибудь</a:t>
            </a:r>
            <a:r>
              <a:rPr lang="ru-RU" sz="2400" dirty="0">
                <a:latin typeface="Times New Roman" panose="02020603050405020304" pitchFamily="18" charset="0"/>
                <a:cs typeface="Times New Roman" panose="02020603050405020304" pitchFamily="18" charset="0"/>
              </a:rPr>
              <a:t> подходящим звуком". Дети выполняют задание. Психолог продолжает: "Теперь скомкайте и разорвите рисунки на множество кусочков и выбросьте их в корзину для мусора. Дети выполняют задание. Психолог заканчивает: "Молодцы! Мы чувствуем, что нам стало легко и хорошо!" </a:t>
            </a:r>
          </a:p>
          <a:p>
            <a:pPr marL="0" indent="0">
              <a:buNone/>
            </a:pPr>
            <a:r>
              <a:rPr lang="ru-RU" sz="2400" i="1" dirty="0">
                <a:latin typeface="Times New Roman" panose="02020603050405020304" pitchFamily="18" charset="0"/>
                <a:cs typeface="Times New Roman" panose="02020603050405020304" pitchFamily="18" charset="0"/>
              </a:rPr>
              <a:t>Психолог может познакомить детей с другими способами избавления от негативных эмоций: Медленно посчитать до 10 и обратно. Встать под душ. Слепить, что-нибудь из пластилина (из объемной </a:t>
            </a:r>
            <a:r>
              <a:rPr lang="ru-RU" sz="2400" i="1" dirty="0" err="1">
                <a:latin typeface="Times New Roman" panose="02020603050405020304" pitchFamily="18" charset="0"/>
                <a:cs typeface="Times New Roman" panose="02020603050405020304" pitchFamily="18" charset="0"/>
              </a:rPr>
              <a:t>мозайки</a:t>
            </a:r>
            <a:r>
              <a:rPr lang="ru-RU" sz="2400" i="1" dirty="0">
                <a:latin typeface="Times New Roman" panose="02020603050405020304" pitchFamily="18" charset="0"/>
                <a:cs typeface="Times New Roman" panose="02020603050405020304" pitchFamily="18" charset="0"/>
              </a:rPr>
              <a:t>). Разорвать старую газету на множество кусочков. Сильно сжать кулаки, а затем медленно разжать их (сжимать и разжимать эспандер в руке). Маленькими глотками выпить стакан воды, сока или компота. Потанцевать под музыку. Побоксировать с подушкой (с </a:t>
            </a:r>
            <a:r>
              <a:rPr lang="ru-RU" sz="2400" i="1" dirty="0" err="1">
                <a:latin typeface="Times New Roman" panose="02020603050405020304" pitchFamily="18" charset="0"/>
                <a:cs typeface="Times New Roman" panose="02020603050405020304" pitchFamily="18" charset="0"/>
              </a:rPr>
              <a:t>грушой</a:t>
            </a:r>
            <a:r>
              <a:rPr lang="ru-RU" sz="2400" i="1" dirty="0">
                <a:latin typeface="Times New Roman" panose="02020603050405020304" pitchFamily="18" charset="0"/>
                <a:cs typeface="Times New Roman" panose="02020603050405020304" pitchFamily="18" charset="0"/>
              </a:rPr>
              <a:t>).Высказать свои чувства. Попросить помощи. Подумать о чём </a:t>
            </a:r>
            <a:r>
              <a:rPr lang="ru-RU" sz="2400" i="1" dirty="0" err="1">
                <a:latin typeface="Times New Roman" panose="02020603050405020304" pitchFamily="18" charset="0"/>
                <a:cs typeface="Times New Roman" panose="02020603050405020304" pitchFamily="18" charset="0"/>
              </a:rPr>
              <a:t>нибудь</a:t>
            </a:r>
            <a:r>
              <a:rPr lang="ru-RU" sz="2400" i="1" dirty="0">
                <a:latin typeface="Times New Roman" panose="02020603050405020304" pitchFamily="18" charset="0"/>
                <a:cs typeface="Times New Roman" panose="02020603050405020304" pitchFamily="18" charset="0"/>
              </a:rPr>
              <a:t> приятном.</a:t>
            </a:r>
          </a:p>
          <a:p>
            <a:pPr marL="0" indent="0">
              <a:buNone/>
            </a:pPr>
            <a:r>
              <a:rPr lang="ru-RU" sz="1600" i="1" dirty="0">
                <a:latin typeface="Times New Roman" panose="02020603050405020304" pitchFamily="18" charset="0"/>
                <a:cs typeface="Times New Roman" panose="02020603050405020304" pitchFamily="18" charset="0"/>
              </a:rPr>
              <a:t>Литературный источник:</a:t>
            </a:r>
          </a:p>
          <a:p>
            <a:pPr marL="0" indent="0">
              <a:buNone/>
            </a:pPr>
            <a:r>
              <a:rPr lang="ru-RU" sz="1500" dirty="0" err="1">
                <a:latin typeface="Times New Roman" panose="02020603050405020304" pitchFamily="18" charset="0"/>
                <a:cs typeface="Times New Roman" panose="02020603050405020304" pitchFamily="18" charset="0"/>
              </a:rPr>
              <a:t>Волковская</a:t>
            </a:r>
            <a:r>
              <a:rPr lang="ru-RU" sz="15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59</a:t>
            </a: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665344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22AADD4-AB7D-4E11-8B62-C76B0F88C7EF}"/>
              </a:ext>
            </a:extLst>
          </p:cNvPr>
          <p:cNvSpPr>
            <a:spLocks noGrp="1"/>
          </p:cNvSpPr>
          <p:nvPr>
            <p:ph type="title"/>
          </p:nvPr>
        </p:nvSpPr>
        <p:spPr/>
        <p:txBody>
          <a:bodyPr>
            <a:normAutofit/>
          </a:bodyPr>
          <a:lstStyle/>
          <a:p>
            <a:r>
              <a:rPr lang="ru-RU" sz="3600" b="1" dirty="0">
                <a:latin typeface="Times New Roman" panose="02020603050405020304" pitchFamily="18" charset="0"/>
                <a:cs typeface="Times New Roman" panose="02020603050405020304" pitchFamily="18" charset="0"/>
              </a:rPr>
              <a:t>Игры для снятия мышечных зажимов и снижение психоэмоционального напряжения</a:t>
            </a:r>
          </a:p>
        </p:txBody>
      </p:sp>
      <p:sp>
        <p:nvSpPr>
          <p:cNvPr id="3" name="Объект 2">
            <a:extLst>
              <a:ext uri="{FF2B5EF4-FFF2-40B4-BE49-F238E27FC236}">
                <a16:creationId xmlns:a16="http://schemas.microsoft.com/office/drawing/2014/main" xmlns="" id="{2C5788EC-BEDA-43FB-8F23-621CCAF95BC9}"/>
              </a:ext>
            </a:extLst>
          </p:cNvPr>
          <p:cNvSpPr>
            <a:spLocks noGrp="1"/>
          </p:cNvSpPr>
          <p:nvPr>
            <p:ph idx="1"/>
          </p:nvPr>
        </p:nvSpPr>
        <p:spPr/>
        <p:txBody>
          <a:bodyPr>
            <a:normAutofit/>
          </a:bodyPr>
          <a:lstStyle/>
          <a:p>
            <a:pPr marL="0" indent="0">
              <a:buNone/>
            </a:pPr>
            <a:r>
              <a:rPr lang="ru-RU" sz="3200" b="1" dirty="0">
                <a:latin typeface="Times New Roman" panose="02020603050405020304" pitchFamily="18" charset="0"/>
                <a:cs typeface="Times New Roman" panose="02020603050405020304" pitchFamily="18" charset="0"/>
              </a:rPr>
              <a:t>Задачи:</a:t>
            </a:r>
          </a:p>
          <a:p>
            <a:pPr marL="0" indent="0">
              <a:buNone/>
            </a:pPr>
            <a:r>
              <a:rPr lang="ru-RU" sz="3200" dirty="0">
                <a:latin typeface="Times New Roman" panose="02020603050405020304" pitchFamily="18" charset="0"/>
                <a:cs typeface="Times New Roman" panose="02020603050405020304" pitchFamily="18" charset="0"/>
              </a:rPr>
              <a:t>1. Снятие мышечных зажимов.</a:t>
            </a:r>
          </a:p>
          <a:p>
            <a:pPr marL="0" indent="0">
              <a:buNone/>
            </a:pPr>
            <a:r>
              <a:rPr lang="ru-RU" sz="3200" dirty="0">
                <a:latin typeface="Times New Roman" panose="02020603050405020304" pitchFamily="18" charset="0"/>
                <a:cs typeface="Times New Roman" panose="02020603050405020304" pitchFamily="18" charset="0"/>
              </a:rPr>
              <a:t>2. Снижение психоэмоционального напряжения и тревожности.</a:t>
            </a:r>
          </a:p>
          <a:p>
            <a:pPr marL="0" indent="0">
              <a:buNone/>
            </a:pPr>
            <a:r>
              <a:rPr lang="ru-RU" sz="3200" dirty="0">
                <a:latin typeface="Times New Roman" panose="02020603050405020304" pitchFamily="18" charset="0"/>
                <a:cs typeface="Times New Roman" panose="02020603050405020304" pitchFamily="18" charset="0"/>
              </a:rPr>
              <a:t>3. Развитие чувства собственного тела.</a:t>
            </a:r>
          </a:p>
          <a:p>
            <a:pPr marL="0" indent="0">
              <a:buNone/>
            </a:pPr>
            <a:r>
              <a:rPr lang="ru-RU" sz="3200" dirty="0">
                <a:latin typeface="Times New Roman" panose="02020603050405020304" pitchFamily="18" charset="0"/>
                <a:cs typeface="Times New Roman" panose="02020603050405020304" pitchFamily="18" charset="0"/>
              </a:rPr>
              <a:t>4. Развитие воображения и чувственного восприятия</a:t>
            </a:r>
          </a:p>
        </p:txBody>
      </p:sp>
    </p:spTree>
    <p:extLst>
      <p:ext uri="{BB962C8B-B14F-4D97-AF65-F5344CB8AC3E}">
        <p14:creationId xmlns="" xmlns:p14="http://schemas.microsoft.com/office/powerpoint/2010/main" val="2995141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53D981C-ED83-4947-B07A-FEDF5C056F76}"/>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1. Зайчики</a:t>
            </a:r>
          </a:p>
        </p:txBody>
      </p:sp>
      <p:sp>
        <p:nvSpPr>
          <p:cNvPr id="3" name="Объект 2">
            <a:extLst>
              <a:ext uri="{FF2B5EF4-FFF2-40B4-BE49-F238E27FC236}">
                <a16:creationId xmlns:a16="http://schemas.microsoft.com/office/drawing/2014/main" xmlns="" id="{16265DF5-17E7-4FC0-ADB3-23E19BC1F121}"/>
              </a:ext>
            </a:extLst>
          </p:cNvPr>
          <p:cNvSpPr>
            <a:spLocks noGrp="1"/>
          </p:cNvSpPr>
          <p:nvPr>
            <p:ph idx="1"/>
          </p:nvPr>
        </p:nvSpPr>
        <p:spPr>
          <a:xfrm>
            <a:off x="838200" y="1481070"/>
            <a:ext cx="10515600" cy="4695893"/>
          </a:xfrm>
        </p:spPr>
        <p:txBody>
          <a:bodyPr>
            <a:normAutofit fontScale="92500" lnSpcReduction="10000"/>
          </a:bodyPr>
          <a:lstStyle/>
          <a:p>
            <a:pPr marL="0" indent="0">
              <a:buNone/>
            </a:pPr>
            <a:r>
              <a:rPr lang="ru-RU" dirty="0"/>
              <a:t>Психолог предлагает детям представить, что  они превратились в веселых цирковых зайчиков, которые играют на барабанах. Он описывает характер действий - силу, темп, резкость - и направляет внимание детей на осознание и сравнение возникающих мышечных и эмоциональных ощущений. Например, психолог говорит: "Зайчики сильно стучат по барабанам! А вы чувствуете, как напряжены у них лапки? Ощущаете какие лапки твёрдые? Не гнуться! Как  палочки! Чувствуете, как напряглись у вас мышцы в ручках, в кулачках, даже в плечиках?! А на лице улыбка. Лицо расслабленное. И животик расслаблен. Дышит спокойно. А кулачки напряженно стучат!...А что ещё расслаблено? Давайте опять попробуем постучать, но уже медленнее, чтобы уловить все ощущения.«</a:t>
            </a:r>
          </a:p>
          <a:p>
            <a:pPr marL="0" indent="0">
              <a:buNone/>
            </a:pPr>
            <a:r>
              <a:rPr lang="ru-RU" sz="1600" i="1" dirty="0">
                <a:latin typeface="Times New Roman" panose="02020603050405020304" pitchFamily="18" charset="0"/>
                <a:cs typeface="Times New Roman" panose="02020603050405020304" pitchFamily="18" charset="0"/>
              </a:rPr>
              <a:t>Литературный источник:</a:t>
            </a:r>
          </a:p>
          <a:p>
            <a:pPr marL="0" indent="0">
              <a:buNone/>
            </a:pPr>
            <a:r>
              <a:rPr lang="ru-RU" sz="1500" dirty="0" err="1">
                <a:latin typeface="Times New Roman" panose="02020603050405020304" pitchFamily="18" charset="0"/>
                <a:cs typeface="Times New Roman" panose="02020603050405020304" pitchFamily="18" charset="0"/>
              </a:rPr>
              <a:t>Волковская</a:t>
            </a:r>
            <a:r>
              <a:rPr lang="ru-RU" sz="15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64</a:t>
            </a:r>
          </a:p>
          <a:p>
            <a:pPr marL="0" indent="0">
              <a:buNone/>
            </a:pPr>
            <a:endParaRPr lang="ru-RU" dirty="0"/>
          </a:p>
        </p:txBody>
      </p:sp>
    </p:spTree>
    <p:extLst>
      <p:ext uri="{BB962C8B-B14F-4D97-AF65-F5344CB8AC3E}">
        <p14:creationId xmlns="" xmlns:p14="http://schemas.microsoft.com/office/powerpoint/2010/main" val="2373821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A7D4A78-6247-436F-AF50-1FF2CC461E32}"/>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2. Ловим комаров</a:t>
            </a:r>
          </a:p>
        </p:txBody>
      </p:sp>
      <p:sp>
        <p:nvSpPr>
          <p:cNvPr id="3" name="Объект 2">
            <a:extLst>
              <a:ext uri="{FF2B5EF4-FFF2-40B4-BE49-F238E27FC236}">
                <a16:creationId xmlns:a16="http://schemas.microsoft.com/office/drawing/2014/main" xmlns="" id="{134FFE81-1E4F-4B69-9C1F-E32B9242F41F}"/>
              </a:ext>
            </a:extLst>
          </p:cNvPr>
          <p:cNvSpPr>
            <a:spLocks noGrp="1"/>
          </p:cNvSpPr>
          <p:nvPr>
            <p:ph idx="1"/>
          </p:nvPr>
        </p:nvSpPr>
        <p:spPr>
          <a:xfrm>
            <a:off x="838200" y="1403796"/>
            <a:ext cx="10515600" cy="4971245"/>
          </a:xfrm>
        </p:spPr>
        <p:txBody>
          <a:bodyPr>
            <a:normAutofit lnSpcReduction="10000"/>
          </a:bodyPr>
          <a:lstStyle/>
          <a:p>
            <a:pPr marL="0" indent="0">
              <a:buNone/>
            </a:pPr>
            <a:r>
              <a:rPr lang="ru-RU" dirty="0">
                <a:latin typeface="Times New Roman" panose="02020603050405020304" pitchFamily="18" charset="0"/>
                <a:cs typeface="Times New Roman" panose="02020603050405020304" pitchFamily="18" charset="0"/>
              </a:rPr>
              <a:t>Дети садятся на стульчики, образуя большой круг. Психолог говорит: "Давайте представим, что наступило лето. Окно открыто, и к нам в группу налетело много комаров. Вот так!" Психолог в медленном  или среднем темпе делает хаотичные движения в воздухе, сжимая и разжимая при этом кулаки, то поочередно, то одновременно. Каждый из вас будет ходить по группе и "ловить комаров", не задевая тех, кто находится рядом. По команде "Стоп!"-вы сядете на стульчики. Готовы? Начали!...Хорошо потрудились. Устали? Опустите ручки вниз, встряхните несколько раз ладонями. Пусть руки отдохнут. А теперь снова за работу!«</a:t>
            </a:r>
          </a:p>
          <a:p>
            <a:pPr marL="0" indent="0">
              <a:buNone/>
            </a:pPr>
            <a:r>
              <a:rPr lang="ru-RU" i="1" dirty="0">
                <a:latin typeface="Times New Roman" panose="02020603050405020304" pitchFamily="18" charset="0"/>
                <a:cs typeface="Times New Roman" panose="02020603050405020304" pitchFamily="18" charset="0"/>
              </a:rPr>
              <a:t>Можно сопровождать упражнение записью комариного писка.</a:t>
            </a:r>
          </a:p>
          <a:p>
            <a:pPr marL="0" indent="0">
              <a:buNone/>
            </a:pPr>
            <a:endParaRPr lang="ru-RU" sz="1400" dirty="0">
              <a:latin typeface="Times New Roman" panose="02020603050405020304" pitchFamily="18" charset="0"/>
              <a:cs typeface="Times New Roman" panose="02020603050405020304" pitchFamily="18" charset="0"/>
            </a:endParaRPr>
          </a:p>
          <a:p>
            <a:pPr marL="0" indent="0">
              <a:buNone/>
            </a:pPr>
            <a:r>
              <a:rPr lang="ru-RU" sz="1400" i="1" dirty="0">
                <a:latin typeface="Times New Roman" panose="02020603050405020304" pitchFamily="18" charset="0"/>
                <a:cs typeface="Times New Roman" panose="02020603050405020304" pitchFamily="18" charset="0"/>
              </a:rPr>
              <a:t>Литературный источник:</a:t>
            </a:r>
          </a:p>
          <a:p>
            <a:pPr marL="0" indent="0">
              <a:buNone/>
            </a:pPr>
            <a:r>
              <a:rPr lang="ru-RU" sz="1400" dirty="0" err="1">
                <a:latin typeface="Times New Roman" panose="02020603050405020304" pitchFamily="18" charset="0"/>
                <a:cs typeface="Times New Roman" panose="02020603050405020304" pitchFamily="18" charset="0"/>
              </a:rPr>
              <a:t>Волковская</a:t>
            </a:r>
            <a:r>
              <a:rPr lang="ru-RU" sz="14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64</a:t>
            </a:r>
          </a:p>
          <a:p>
            <a:pPr marL="0" indent="0">
              <a:buNone/>
            </a:pP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765017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5839CA3-5BCA-4E9A-A7F5-0F71CB6099E9}"/>
              </a:ext>
            </a:extLst>
          </p:cNvPr>
          <p:cNvSpPr>
            <a:spLocks noGrp="1"/>
          </p:cNvSpPr>
          <p:nvPr>
            <p:ph type="title"/>
          </p:nvPr>
        </p:nvSpPr>
        <p:spPr/>
        <p:txBody>
          <a:bodyPr>
            <a:normAutofit/>
          </a:bodyPr>
          <a:lstStyle/>
          <a:p>
            <a:pPr algn="ctr"/>
            <a:r>
              <a:rPr lang="ru-RU" sz="4000" b="1" dirty="0">
                <a:latin typeface="Times New Roman" panose="02020603050405020304" pitchFamily="18" charset="0"/>
                <a:cs typeface="Times New Roman" panose="02020603050405020304" pitchFamily="18" charset="0"/>
              </a:rPr>
              <a:t>Игры для развития эмоционально-личностной сферы</a:t>
            </a:r>
          </a:p>
        </p:txBody>
      </p:sp>
      <p:sp>
        <p:nvSpPr>
          <p:cNvPr id="3" name="Объект 2">
            <a:extLst>
              <a:ext uri="{FF2B5EF4-FFF2-40B4-BE49-F238E27FC236}">
                <a16:creationId xmlns:a16="http://schemas.microsoft.com/office/drawing/2014/main" xmlns="" id="{6F2B3EF0-6C19-438F-B090-A3C68F4A8115}"/>
              </a:ext>
            </a:extLst>
          </p:cNvPr>
          <p:cNvSpPr>
            <a:spLocks noGrp="1"/>
          </p:cNvSpPr>
          <p:nvPr>
            <p:ph idx="1"/>
          </p:nvPr>
        </p:nvSpPr>
        <p:spPr>
          <a:xfrm>
            <a:off x="1134414" y="1877140"/>
            <a:ext cx="10515600" cy="4351338"/>
          </a:xfrm>
        </p:spPr>
        <p:txBody>
          <a:bodyPr>
            <a:normAutofit/>
          </a:bodyPr>
          <a:lstStyle/>
          <a:p>
            <a:pPr marL="0" indent="0">
              <a:buNone/>
            </a:pPr>
            <a:r>
              <a:rPr lang="ru-RU" sz="3200" b="1" dirty="0">
                <a:latin typeface="Times New Roman" panose="02020603050405020304" pitchFamily="18" charset="0"/>
                <a:cs typeface="Times New Roman" panose="02020603050405020304" pitchFamily="18" charset="0"/>
              </a:rPr>
              <a:t>Задачи:</a:t>
            </a:r>
          </a:p>
          <a:p>
            <a:pPr marL="0" indent="0">
              <a:buNone/>
            </a:pPr>
            <a:r>
              <a:rPr lang="ru-RU" sz="3200" dirty="0">
                <a:latin typeface="Times New Roman" panose="02020603050405020304" pitchFamily="18" charset="0"/>
                <a:cs typeface="Times New Roman" panose="02020603050405020304" pitchFamily="18" charset="0"/>
              </a:rPr>
              <a:t>1. Развитие эмоционально-выразительных движений.</a:t>
            </a:r>
          </a:p>
          <a:p>
            <a:pPr marL="0" indent="0">
              <a:buNone/>
            </a:pPr>
            <a:r>
              <a:rPr lang="ru-RU" sz="3200" dirty="0">
                <a:latin typeface="Times New Roman" panose="02020603050405020304" pitchFamily="18" charset="0"/>
                <a:cs typeface="Times New Roman" panose="02020603050405020304" pitchFamily="18" charset="0"/>
              </a:rPr>
              <a:t>2. Развитие паралингвистических средств общения.</a:t>
            </a:r>
          </a:p>
          <a:p>
            <a:pPr marL="0" indent="0">
              <a:buNone/>
            </a:pPr>
            <a:r>
              <a:rPr lang="ru-RU" sz="3200" dirty="0">
                <a:latin typeface="Times New Roman" panose="02020603050405020304" pitchFamily="18" charset="0"/>
                <a:cs typeface="Times New Roman" panose="02020603050405020304" pitchFamily="18" charset="0"/>
              </a:rPr>
              <a:t>3. Формирование чувствительности к невербальным средствам общения.</a:t>
            </a:r>
          </a:p>
          <a:p>
            <a:pPr marL="0" indent="0">
              <a:buNone/>
            </a:pPr>
            <a:r>
              <a:rPr lang="ru-RU" sz="3200" dirty="0">
                <a:latin typeface="Times New Roman" panose="02020603050405020304" pitchFamily="18" charset="0"/>
                <a:cs typeface="Times New Roman" panose="02020603050405020304" pitchFamily="18" charset="0"/>
              </a:rPr>
              <a:t>4. Регуляция социальных отношений.</a:t>
            </a:r>
          </a:p>
          <a:p>
            <a:pPr marL="0" indent="0">
              <a:buNone/>
            </a:pPr>
            <a:r>
              <a:rPr lang="ru-RU" sz="3200" dirty="0">
                <a:latin typeface="Times New Roman" panose="02020603050405020304" pitchFamily="18" charset="0"/>
                <a:cs typeface="Times New Roman" panose="02020603050405020304" pitchFamily="18" charset="0"/>
              </a:rPr>
              <a:t>5. Коррекция страхов и негативных черт характера; развитие психических процессов.</a:t>
            </a:r>
          </a:p>
        </p:txBody>
      </p:sp>
    </p:spTree>
    <p:extLst>
      <p:ext uri="{BB962C8B-B14F-4D97-AF65-F5344CB8AC3E}">
        <p14:creationId xmlns="" xmlns:p14="http://schemas.microsoft.com/office/powerpoint/2010/main" val="1851903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E615F5A-3AA8-44E3-BD17-2D8F09E4EF14}"/>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3. Огонь и лёд</a:t>
            </a:r>
          </a:p>
        </p:txBody>
      </p:sp>
      <p:sp>
        <p:nvSpPr>
          <p:cNvPr id="3" name="Объект 2">
            <a:extLst>
              <a:ext uri="{FF2B5EF4-FFF2-40B4-BE49-F238E27FC236}">
                <a16:creationId xmlns:a16="http://schemas.microsoft.com/office/drawing/2014/main" xmlns="" id="{9497881F-54B3-451B-8877-1669030AD4A0}"/>
              </a:ext>
            </a:extLst>
          </p:cNvPr>
          <p:cNvSpPr>
            <a:spLocks noGrp="1"/>
          </p:cNvSpPr>
          <p:nvPr>
            <p:ph idx="1"/>
          </p:nvPr>
        </p:nvSpPr>
        <p:spPr>
          <a:xfrm>
            <a:off x="1417749" y="1690688"/>
            <a:ext cx="10515600" cy="4351338"/>
          </a:xfrm>
        </p:spPr>
        <p:txBody>
          <a:bodyPr>
            <a:normAutofit lnSpcReduction="10000"/>
          </a:bodyPr>
          <a:lstStyle/>
          <a:p>
            <a:pPr marL="0" indent="0">
              <a:buNone/>
            </a:pPr>
            <a:r>
              <a:rPr lang="ru-RU" dirty="0"/>
              <a:t>Дети образуют большой круг. По команде психолога "Огонь!"-они начинают выполнять интенсивные движения всем телом. Плавность и степень интенсивности движений каждый ребенок выбирает произвольно. По команде "Лед!" - застывают в позе, в которой их настигла команда, напрягая до предела тело.</a:t>
            </a:r>
          </a:p>
          <a:p>
            <a:pPr marL="0" indent="0">
              <a:buNone/>
            </a:pPr>
            <a:r>
              <a:rPr lang="ru-RU" i="1" dirty="0"/>
              <a:t>После напряжения наступает фаза естественного расслабления. Психолог несколько раз чередует обе команды, произвольно меняя время выполнения той и другой.</a:t>
            </a:r>
          </a:p>
          <a:p>
            <a:pPr marL="0" indent="0">
              <a:buNone/>
            </a:pPr>
            <a:endParaRPr lang="ru-RU" i="1" dirty="0"/>
          </a:p>
          <a:p>
            <a:pPr marL="0" indent="0">
              <a:buNone/>
            </a:pPr>
            <a:r>
              <a:rPr lang="ru-RU" sz="1400" i="1" dirty="0">
                <a:latin typeface="Times New Roman" panose="02020603050405020304" pitchFamily="18" charset="0"/>
                <a:cs typeface="Times New Roman" panose="02020603050405020304" pitchFamily="18" charset="0"/>
              </a:rPr>
              <a:t>Литературный источник:</a:t>
            </a:r>
          </a:p>
          <a:p>
            <a:pPr marL="0" indent="0">
              <a:buNone/>
            </a:pPr>
            <a:r>
              <a:rPr lang="ru-RU" sz="1400" dirty="0" err="1">
                <a:latin typeface="Times New Roman" panose="02020603050405020304" pitchFamily="18" charset="0"/>
                <a:cs typeface="Times New Roman" panose="02020603050405020304" pitchFamily="18" charset="0"/>
              </a:rPr>
              <a:t>Волковская</a:t>
            </a:r>
            <a:r>
              <a:rPr lang="ru-RU" sz="14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64</a:t>
            </a:r>
          </a:p>
          <a:p>
            <a:pPr marL="0" indent="0">
              <a:buNone/>
            </a:pPr>
            <a:endParaRPr lang="ru-RU" i="1" dirty="0"/>
          </a:p>
        </p:txBody>
      </p:sp>
    </p:spTree>
    <p:extLst>
      <p:ext uri="{BB962C8B-B14F-4D97-AF65-F5344CB8AC3E}">
        <p14:creationId xmlns="" xmlns:p14="http://schemas.microsoft.com/office/powerpoint/2010/main" val="6646265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D1EFE88-42A8-4C1C-8C39-B99E6C65C3E0}"/>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4. Шалтай-Болтай</a:t>
            </a:r>
          </a:p>
        </p:txBody>
      </p:sp>
      <p:sp>
        <p:nvSpPr>
          <p:cNvPr id="3" name="Объект 2">
            <a:extLst>
              <a:ext uri="{FF2B5EF4-FFF2-40B4-BE49-F238E27FC236}">
                <a16:creationId xmlns:a16="http://schemas.microsoft.com/office/drawing/2014/main" xmlns="" id="{DA5D8B91-2BB4-41EA-B35C-F3BC48E351B4}"/>
              </a:ext>
            </a:extLst>
          </p:cNvPr>
          <p:cNvSpPr>
            <a:spLocks noGrp="1"/>
          </p:cNvSpPr>
          <p:nvPr>
            <p:ph idx="1"/>
          </p:nvPr>
        </p:nvSpPr>
        <p:spPr>
          <a:xfrm>
            <a:off x="762000" y="1690688"/>
            <a:ext cx="10515600" cy="4351338"/>
          </a:xfrm>
        </p:spPr>
        <p:txBody>
          <a:bodyPr>
            <a:normAutofit lnSpcReduction="10000"/>
          </a:bodyPr>
          <a:lstStyle/>
          <a:p>
            <a:pPr marL="0" indent="0">
              <a:buNone/>
            </a:pPr>
            <a:r>
              <a:rPr lang="ru-RU" dirty="0"/>
              <a:t>Дети встают в круг на расстояние вытянутой руки друг от друга и поворачивают корпус вправо и в лево. Руки при этом свободно болтаются вдоль тела. Психолог произносит: "Шалтай-Болтай сидел на стене, Шалтай-Болтай свалился во сне." Дети приседают или падают на ковер (можно вначале повторить несколько раз "Шалтай-Болтай" -дети на каждый раз поворачиваются и болтают руками, на слова: "...сидел на стене" - дети присаживаются на корточки, а на слова: "...свалился во сне"-дети падают на ковёр.</a:t>
            </a:r>
          </a:p>
          <a:p>
            <a:pPr marL="0" indent="0">
              <a:buNone/>
            </a:pPr>
            <a:endParaRPr lang="ru-RU" dirty="0"/>
          </a:p>
          <a:p>
            <a:pPr marL="0" indent="0">
              <a:buNone/>
            </a:pPr>
            <a:endParaRPr lang="ru-RU" sz="1400" dirty="0">
              <a:latin typeface="Times New Roman" panose="02020603050405020304" pitchFamily="18" charset="0"/>
              <a:cs typeface="Times New Roman" panose="02020603050405020304" pitchFamily="18" charset="0"/>
            </a:endParaRPr>
          </a:p>
          <a:p>
            <a:pPr marL="0" indent="0">
              <a:buNone/>
            </a:pPr>
            <a:r>
              <a:rPr lang="ru-RU" sz="1400" i="1" dirty="0">
                <a:latin typeface="Times New Roman" panose="02020603050405020304" pitchFamily="18" charset="0"/>
                <a:cs typeface="Times New Roman" panose="02020603050405020304" pitchFamily="18" charset="0"/>
              </a:rPr>
              <a:t>Литературный источник:</a:t>
            </a:r>
          </a:p>
          <a:p>
            <a:pPr marL="0" indent="0">
              <a:buNone/>
            </a:pPr>
            <a:r>
              <a:rPr lang="ru-RU" sz="1400" dirty="0" err="1">
                <a:latin typeface="Times New Roman" panose="02020603050405020304" pitchFamily="18" charset="0"/>
                <a:cs typeface="Times New Roman" panose="02020603050405020304" pitchFamily="18" charset="0"/>
              </a:rPr>
              <a:t>Волковская</a:t>
            </a:r>
            <a:r>
              <a:rPr lang="ru-RU" sz="14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65</a:t>
            </a:r>
          </a:p>
          <a:p>
            <a:pPr marL="0" indent="0">
              <a:buNone/>
            </a:pPr>
            <a:endParaRPr lang="ru-RU" dirty="0"/>
          </a:p>
        </p:txBody>
      </p:sp>
    </p:spTree>
    <p:extLst>
      <p:ext uri="{BB962C8B-B14F-4D97-AF65-F5344CB8AC3E}">
        <p14:creationId xmlns="" xmlns:p14="http://schemas.microsoft.com/office/powerpoint/2010/main" val="719255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FB0BA7F-51BE-4CAE-806A-6C1F06E6752C}"/>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5. Воздушный шарик</a:t>
            </a:r>
          </a:p>
        </p:txBody>
      </p:sp>
      <p:sp>
        <p:nvSpPr>
          <p:cNvPr id="3" name="Объект 2">
            <a:extLst>
              <a:ext uri="{FF2B5EF4-FFF2-40B4-BE49-F238E27FC236}">
                <a16:creationId xmlns:a16="http://schemas.microsoft.com/office/drawing/2014/main" xmlns="" id="{62489C5B-A15E-4C99-8FC0-1C169B0907FB}"/>
              </a:ext>
            </a:extLst>
          </p:cNvPr>
          <p:cNvSpPr>
            <a:spLocks noGrp="1"/>
          </p:cNvSpPr>
          <p:nvPr>
            <p:ph idx="1"/>
          </p:nvPr>
        </p:nvSpPr>
        <p:spPr/>
        <p:txBody>
          <a:bodyPr>
            <a:normAutofit lnSpcReduction="10000"/>
          </a:bodyPr>
          <a:lstStyle/>
          <a:p>
            <a:pPr marL="0" indent="0">
              <a:buNone/>
            </a:pPr>
            <a:r>
              <a:rPr lang="ru-RU" dirty="0">
                <a:latin typeface="Times New Roman" panose="02020603050405020304" pitchFamily="18" charset="0"/>
                <a:cs typeface="Times New Roman" panose="02020603050405020304" pitchFamily="18" charset="0"/>
              </a:rPr>
              <a:t>Дети встают в круг. Психолог говорит: "Представьте, что мы сейчас будем надувать шарики. Вдохните воздух, надуйте щёки. Поднесите воображаемый шарик к губам и медленно, через приоткрытые губы надувайте его. Следите глазами за тем, как шарик становится всё больше и больше, как на нём увеличиваются растут узоры. Дуйте осторожно, чтобы шарик не лопнул. А теперь покажите свои шарики друг другу".</a:t>
            </a:r>
          </a:p>
          <a:p>
            <a:pPr marL="0" indent="0">
              <a:buNone/>
            </a:pPr>
            <a:r>
              <a:rPr lang="ru-RU" i="1" dirty="0">
                <a:latin typeface="Times New Roman" panose="02020603050405020304" pitchFamily="18" charset="0"/>
                <a:cs typeface="Times New Roman" panose="02020603050405020304" pitchFamily="18" charset="0"/>
              </a:rPr>
              <a:t>Упражнение повторяется 3 раза.</a:t>
            </a:r>
          </a:p>
          <a:p>
            <a:pPr marL="0" indent="0">
              <a:buNone/>
            </a:pPr>
            <a:endParaRPr lang="ru-RU" i="1" dirty="0">
              <a:latin typeface="Times New Roman" panose="02020603050405020304" pitchFamily="18" charset="0"/>
              <a:cs typeface="Times New Roman" panose="02020603050405020304" pitchFamily="18" charset="0"/>
            </a:endParaRPr>
          </a:p>
          <a:p>
            <a:pPr marL="0" indent="0">
              <a:buNone/>
            </a:pPr>
            <a:endParaRPr lang="ru-RU" sz="1400" dirty="0">
              <a:latin typeface="Times New Roman" panose="02020603050405020304" pitchFamily="18" charset="0"/>
              <a:cs typeface="Times New Roman" panose="02020603050405020304" pitchFamily="18" charset="0"/>
            </a:endParaRPr>
          </a:p>
          <a:p>
            <a:pPr marL="0" indent="0">
              <a:buNone/>
            </a:pPr>
            <a:r>
              <a:rPr lang="ru-RU" sz="1400" i="1" dirty="0">
                <a:latin typeface="Times New Roman" panose="02020603050405020304" pitchFamily="18" charset="0"/>
                <a:cs typeface="Times New Roman" panose="02020603050405020304" pitchFamily="18" charset="0"/>
              </a:rPr>
              <a:t>Литературный источник:</a:t>
            </a:r>
          </a:p>
          <a:p>
            <a:pPr marL="0" indent="0">
              <a:buNone/>
            </a:pPr>
            <a:r>
              <a:rPr lang="ru-RU" sz="1400" dirty="0" err="1">
                <a:latin typeface="Times New Roman" panose="02020603050405020304" pitchFamily="18" charset="0"/>
                <a:cs typeface="Times New Roman" panose="02020603050405020304" pitchFamily="18" charset="0"/>
              </a:rPr>
              <a:t>Волковская</a:t>
            </a:r>
            <a:r>
              <a:rPr lang="ru-RU" sz="14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65</a:t>
            </a:r>
          </a:p>
          <a:p>
            <a:pPr marL="0" indent="0">
              <a:buNone/>
            </a:pP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4092963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0D90FE9-27FB-4014-B495-FBA49922C273}"/>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6. Подвески</a:t>
            </a:r>
          </a:p>
        </p:txBody>
      </p:sp>
      <p:sp>
        <p:nvSpPr>
          <p:cNvPr id="3" name="Объект 2">
            <a:extLst>
              <a:ext uri="{FF2B5EF4-FFF2-40B4-BE49-F238E27FC236}">
                <a16:creationId xmlns:a16="http://schemas.microsoft.com/office/drawing/2014/main" xmlns="" id="{B24D4C45-AA1C-4324-B469-701B576957AE}"/>
              </a:ext>
            </a:extLst>
          </p:cNvPr>
          <p:cNvSpPr>
            <a:spLocks noGrp="1"/>
          </p:cNvSpPr>
          <p:nvPr>
            <p:ph idx="1"/>
          </p:nvPr>
        </p:nvSpPr>
        <p:spPr>
          <a:xfrm>
            <a:off x="838200" y="1326524"/>
            <a:ext cx="10515600" cy="4850439"/>
          </a:xfrm>
        </p:spPr>
        <p:txBody>
          <a:bodyPr>
            <a:normAutofit fontScale="92500" lnSpcReduction="10000"/>
          </a:bodyPr>
          <a:lstStyle/>
          <a:p>
            <a:pPr marL="0" indent="0">
              <a:buNone/>
            </a:pPr>
            <a:r>
              <a:rPr lang="ru-RU" dirty="0">
                <a:latin typeface="Times New Roman" panose="02020603050405020304" pitchFamily="18" charset="0"/>
                <a:cs typeface="Times New Roman" panose="02020603050405020304" pitchFamily="18" charset="0"/>
              </a:rPr>
              <a:t>Дети образуют большой круг. Психолог говорит: "Сейчас вы превратитесь в кукол-марионеток. Спектакль в кукольном театре закончился. Кукол после выступления вешают на гвоздики в шкаф. Представьте, что вас подвесили за руку. Ваше тело зафиксировано в одной точке, все остальное  - расслаблено, болтается. Теперь представьте, что вы подвешены за палец, ..., за правое плечо, ...".</a:t>
            </a:r>
          </a:p>
          <a:p>
            <a:pPr marL="0" indent="0">
              <a:buNone/>
            </a:pPr>
            <a:r>
              <a:rPr lang="ru-RU" i="1" dirty="0">
                <a:latin typeface="Times New Roman" panose="02020603050405020304" pitchFamily="18" charset="0"/>
                <a:cs typeface="Times New Roman" panose="02020603050405020304" pitchFamily="18" charset="0"/>
              </a:rPr>
              <a:t>Упражнение выполняется в произвольном темпе, лучше с закрытыми глазами.  Психолог следит за степенью расслабленности тела у детей, акцентируя внимание на напряженных местах.</a:t>
            </a:r>
          </a:p>
          <a:p>
            <a:pPr marL="0" indent="0">
              <a:buNone/>
            </a:pPr>
            <a:endParaRPr lang="ru-RU" i="1" dirty="0">
              <a:latin typeface="Times New Roman" panose="02020603050405020304" pitchFamily="18" charset="0"/>
              <a:cs typeface="Times New Roman" panose="02020603050405020304" pitchFamily="18" charset="0"/>
            </a:endParaRPr>
          </a:p>
          <a:p>
            <a:pPr marL="0" indent="0">
              <a:buNone/>
            </a:pPr>
            <a:endParaRPr lang="ru-RU" sz="1500" dirty="0">
              <a:latin typeface="Times New Roman" panose="02020603050405020304" pitchFamily="18" charset="0"/>
              <a:cs typeface="Times New Roman" panose="02020603050405020304" pitchFamily="18" charset="0"/>
            </a:endParaRPr>
          </a:p>
          <a:p>
            <a:pPr marL="0" indent="0">
              <a:buNone/>
            </a:pPr>
            <a:r>
              <a:rPr lang="ru-RU" sz="1600" i="1" dirty="0">
                <a:latin typeface="Times New Roman" panose="02020603050405020304" pitchFamily="18" charset="0"/>
                <a:cs typeface="Times New Roman" panose="02020603050405020304" pitchFamily="18" charset="0"/>
              </a:rPr>
              <a:t>Литературный источник:</a:t>
            </a:r>
          </a:p>
          <a:p>
            <a:pPr marL="0" indent="0">
              <a:buNone/>
            </a:pPr>
            <a:r>
              <a:rPr lang="ru-RU" sz="1500" dirty="0" err="1">
                <a:latin typeface="Times New Roman" panose="02020603050405020304" pitchFamily="18" charset="0"/>
                <a:cs typeface="Times New Roman" panose="02020603050405020304" pitchFamily="18" charset="0"/>
              </a:rPr>
              <a:t>Волковская</a:t>
            </a:r>
            <a:r>
              <a:rPr lang="ru-RU" sz="15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65</a:t>
            </a:r>
          </a:p>
          <a:p>
            <a:pPr marL="0" indent="0">
              <a:buNone/>
            </a:pP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928584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997AFF8-42B0-40C8-8A40-D8EF87781AD0}"/>
              </a:ext>
            </a:extLst>
          </p:cNvPr>
          <p:cNvSpPr>
            <a:spLocks noGrp="1"/>
          </p:cNvSpPr>
          <p:nvPr>
            <p:ph type="title"/>
          </p:nvPr>
        </p:nvSpPr>
        <p:spPr>
          <a:xfrm>
            <a:off x="838200" y="365125"/>
            <a:ext cx="10417935" cy="484881"/>
          </a:xfrm>
        </p:spPr>
        <p:txBody>
          <a:bodyPr>
            <a:normAutofit fontScale="90000"/>
          </a:bodyPr>
          <a:lstStyle/>
          <a:p>
            <a:pPr algn="ctr"/>
            <a:r>
              <a:rPr lang="ru-RU" sz="3200" b="1" dirty="0">
                <a:latin typeface="Times New Roman" panose="02020603050405020304" pitchFamily="18" charset="0"/>
                <a:cs typeface="Times New Roman" panose="02020603050405020304" pitchFamily="18" charset="0"/>
              </a:rPr>
              <a:t>7. Росток</a:t>
            </a:r>
          </a:p>
        </p:txBody>
      </p:sp>
      <p:sp>
        <p:nvSpPr>
          <p:cNvPr id="3" name="Объект 2">
            <a:extLst>
              <a:ext uri="{FF2B5EF4-FFF2-40B4-BE49-F238E27FC236}">
                <a16:creationId xmlns:a16="http://schemas.microsoft.com/office/drawing/2014/main" xmlns="" id="{5FF9C4DD-F3CA-41AF-8313-FFD29D9154E9}"/>
              </a:ext>
            </a:extLst>
          </p:cNvPr>
          <p:cNvSpPr>
            <a:spLocks noGrp="1"/>
          </p:cNvSpPr>
          <p:nvPr>
            <p:ph idx="1"/>
          </p:nvPr>
        </p:nvSpPr>
        <p:spPr>
          <a:xfrm>
            <a:off x="872544" y="1109506"/>
            <a:ext cx="10515600" cy="5383369"/>
          </a:xfrm>
        </p:spPr>
        <p:txBody>
          <a:bodyPr>
            <a:normAutofit fontScale="25000" lnSpcReduction="20000"/>
          </a:bodyPr>
          <a:lstStyle/>
          <a:p>
            <a:pPr marL="0" indent="0">
              <a:lnSpc>
                <a:spcPct val="120000"/>
              </a:lnSpc>
              <a:spcBef>
                <a:spcPts val="0"/>
              </a:spcBef>
              <a:buNone/>
            </a:pPr>
            <a:r>
              <a:rPr lang="ru-RU" sz="5600" dirty="0">
                <a:latin typeface="Times New Roman" panose="02020603050405020304" pitchFamily="18" charset="0"/>
                <a:cs typeface="Times New Roman" panose="02020603050405020304" pitchFamily="18" charset="0"/>
              </a:rPr>
              <a:t>Психолог говорит: "Лягте в удобное положение. Вытянитесь и расслабьтесь. Теперь закройте глаза и слушайте меня. Однажды в тёплое летнее утро, когда яркое солнце нежно обогревало землю, с дерева упало маленькое семечко. Земля мягко и нежно обняла его. Семечко чувствовало, как погружается в землю, которая окутала его своей заботой и теплом. И ему стало так спокойно и комфортно, что оно расслабилось и позволило земле заботиться о себе. Земля, как родная мать, убаюкала семечко, и оно заснуло. А тем временем выпал снег и накрыл всю землю мягким пушистым белоснежным одеялом. Нашему семечку стало уютно, и оно сладко потянулось во сне. Вскоре стало припекать солнышко, снег растаял, птицы запели звонкие песни, и наше семечко проснулось. И тут оно услышало голоса птиц, животных, почувствовало вокруг движение насекомых. Ой! Как стало интересно нашему семечку. Что же происходит наверху? Не опасно ли там? Но земля только мягко подтолкнула семечко к поверхности, и ему вновь стало спокойно. Семечко уцепилось за землю своими корешками и потянулось вверх, к солнышку. Вначале на поверхности показался его стебелек. ОН был ещё очень робкий, крохотный, слабенький, но день ото дня набирал силу, питаясь соками матери-земли и теплом отца-неба. И вскоре на стебельке появились листья. А сам стебелек продолжал тянуться вверх, к небу. Скоро сказка сказывается, да не скоро  дело делается, но наш стебелек вырос и превратился в большое сильное дерево, которое укрывает путников от  знойного солнца или спасает от дождя под кроной своих листьев. На нем нашли пристанище птицы. Они свили на его ветках гнёзда и обзавелись птенцами. К нему приходят и животные, чтобы насытиться его плодами. Вот так и человек растёт. Медленно...Но пройдет некоторое время, и вы станете прекрасными юношами и девушками. А пока вы еще дети. Надо радоваться детству, этой прекрасной поре. Поиграем в росточек. Сядьте на корточки, опустите голову и руки вниз. Теперь постепенно, очень медленно выпрямитесь, будто стебелек тянется вверх. Я буду считать до 10: 1 - ощутите свои ноги; 2 - выпрямляйте колени; 3-4 - медленно распрямляйте спину, голова и руки расслаблены, по-прежнему опущены вниз; 5-6 - спина становится прямее; 7-8 - руки поднимаются вверх, будто листья на нашем стебельке; 9- голова поднимается вверх; 10 - потянитесь всем телом вверх и улыбнитесь солнышку. Вот вы и выросли!»</a:t>
            </a:r>
          </a:p>
          <a:p>
            <a:pPr marL="0" indent="0">
              <a:lnSpc>
                <a:spcPct val="120000"/>
              </a:lnSpc>
              <a:spcBef>
                <a:spcPts val="0"/>
              </a:spcBef>
              <a:buNone/>
            </a:pPr>
            <a:r>
              <a:rPr lang="ru-RU" sz="5600" i="1" dirty="0">
                <a:latin typeface="Times New Roman" panose="02020603050405020304" pitchFamily="18" charset="0"/>
                <a:cs typeface="Times New Roman" panose="02020603050405020304" pitchFamily="18" charset="0"/>
              </a:rPr>
              <a:t>После этого упражнения полезно сразу перейти к </a:t>
            </a:r>
            <a:r>
              <a:rPr lang="ru-RU" sz="5600" i="1" dirty="0" err="1">
                <a:latin typeface="Times New Roman" panose="02020603050405020304" pitchFamily="18" charset="0"/>
                <a:cs typeface="Times New Roman" panose="02020603050405020304" pitchFamily="18" charset="0"/>
              </a:rPr>
              <a:t>упражнению"Потянулись</a:t>
            </a:r>
            <a:r>
              <a:rPr lang="ru-RU" sz="5600" i="1" dirty="0">
                <a:latin typeface="Times New Roman" panose="02020603050405020304" pitchFamily="18" charset="0"/>
                <a:cs typeface="Times New Roman" panose="02020603050405020304" pitchFamily="18" charset="0"/>
              </a:rPr>
              <a:t> -сломались". Психологу рекомендуется: 1). Показать разницу между выполнением команд "опустили руки" и "сломались в кистях" (расслабление кистей достигается только во втором случае); 2) когда дети лежат на полу, подойти к каждому из них и проверить, насколько расслаблено тело ребенка, указать места зажимов.</a:t>
            </a:r>
          </a:p>
          <a:p>
            <a:pPr marL="0" indent="0">
              <a:buNone/>
            </a:pPr>
            <a:endParaRPr lang="ru-RU" i="1" dirty="0"/>
          </a:p>
          <a:p>
            <a:pPr marL="0" indent="0">
              <a:buNone/>
            </a:pPr>
            <a:r>
              <a:rPr lang="ru-RU" i="1" dirty="0">
                <a:latin typeface="Times New Roman" panose="02020603050405020304" pitchFamily="18" charset="0"/>
                <a:cs typeface="Times New Roman" panose="02020603050405020304" pitchFamily="18" charset="0"/>
              </a:rPr>
              <a:t>Литературный источник:</a:t>
            </a:r>
          </a:p>
          <a:p>
            <a:pPr marL="0" indent="0">
              <a:buNone/>
            </a:pPr>
            <a:r>
              <a:rPr lang="ru-RU" sz="2500" dirty="0" err="1">
                <a:latin typeface="Times New Roman" panose="02020603050405020304" pitchFamily="18" charset="0"/>
                <a:cs typeface="Times New Roman" panose="02020603050405020304" pitchFamily="18" charset="0"/>
              </a:rPr>
              <a:t>Волковская</a:t>
            </a:r>
            <a:r>
              <a:rPr lang="ru-RU" sz="25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66-67</a:t>
            </a:r>
          </a:p>
          <a:p>
            <a:pPr marL="0" indent="0">
              <a:buNone/>
            </a:pPr>
            <a:endParaRPr lang="ru-RU" i="1" dirty="0"/>
          </a:p>
        </p:txBody>
      </p:sp>
    </p:spTree>
    <p:extLst>
      <p:ext uri="{BB962C8B-B14F-4D97-AF65-F5344CB8AC3E}">
        <p14:creationId xmlns="" xmlns:p14="http://schemas.microsoft.com/office/powerpoint/2010/main" val="1501186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305521C-4CA6-48CC-A701-E61D7A3987ED}"/>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8. Потянулись-сломались</a:t>
            </a:r>
          </a:p>
        </p:txBody>
      </p:sp>
      <p:sp>
        <p:nvSpPr>
          <p:cNvPr id="3" name="Объект 2">
            <a:extLst>
              <a:ext uri="{FF2B5EF4-FFF2-40B4-BE49-F238E27FC236}">
                <a16:creationId xmlns:a16="http://schemas.microsoft.com/office/drawing/2014/main" xmlns="" id="{87E49DF8-FFEB-492F-A0D8-FBCAF32EFD11}"/>
              </a:ext>
            </a:extLst>
          </p:cNvPr>
          <p:cNvSpPr>
            <a:spLocks noGrp="1"/>
          </p:cNvSpPr>
          <p:nvPr>
            <p:ph idx="1"/>
          </p:nvPr>
        </p:nvSpPr>
        <p:spPr/>
        <p:txBody>
          <a:bodyPr>
            <a:normAutofit lnSpcReduction="10000"/>
          </a:bodyPr>
          <a:lstStyle/>
          <a:p>
            <a:pPr marL="0" indent="0">
              <a:buNone/>
            </a:pPr>
            <a:r>
              <a:rPr lang="ru-RU" dirty="0"/>
              <a:t>Дети образуют большой круг. Психолог говорит: " Поднимите руки вверх, не отрывая пяток от пола, тянитесь выше и выше…" Дети выполняют задание. Психолог продолжает: "А теперь кисти как будто сломались и безвольно повисли. Теперь руки сломались в локтях, в плечах, опустились плечи, повисла голова. Мы "сломались" в талии, подогнулись колени, и мы упали на пол. Лежим расслабленно, удобно... Прислушайтесь к себе. Все ли части тела расслаблены? Наступило полное расслабление".</a:t>
            </a:r>
          </a:p>
          <a:p>
            <a:pPr marL="0" indent="0">
              <a:buNone/>
            </a:pPr>
            <a:endParaRPr lang="ru-RU" dirty="0"/>
          </a:p>
          <a:p>
            <a:pPr marL="0" indent="0">
              <a:buNone/>
            </a:pPr>
            <a:endParaRPr lang="ru-RU" sz="1400" dirty="0">
              <a:latin typeface="Times New Roman" panose="02020603050405020304" pitchFamily="18" charset="0"/>
              <a:cs typeface="Times New Roman" panose="02020603050405020304" pitchFamily="18" charset="0"/>
            </a:endParaRPr>
          </a:p>
          <a:p>
            <a:pPr marL="0" indent="0">
              <a:buNone/>
            </a:pPr>
            <a:r>
              <a:rPr lang="ru-RU" sz="1400" i="1" dirty="0">
                <a:latin typeface="Times New Roman" panose="02020603050405020304" pitchFamily="18" charset="0"/>
                <a:cs typeface="Times New Roman" panose="02020603050405020304" pitchFamily="18" charset="0"/>
              </a:rPr>
              <a:t>Литературный источник:</a:t>
            </a:r>
          </a:p>
          <a:p>
            <a:pPr marL="0" indent="0">
              <a:buNone/>
            </a:pPr>
            <a:r>
              <a:rPr lang="ru-RU" sz="1400" dirty="0" err="1">
                <a:latin typeface="Times New Roman" panose="02020603050405020304" pitchFamily="18" charset="0"/>
                <a:cs typeface="Times New Roman" panose="02020603050405020304" pitchFamily="18" charset="0"/>
              </a:rPr>
              <a:t>Волковская</a:t>
            </a:r>
            <a:r>
              <a:rPr lang="ru-RU" sz="14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67-68</a:t>
            </a:r>
          </a:p>
          <a:p>
            <a:pPr marL="0" indent="0">
              <a:buNone/>
            </a:pPr>
            <a:endParaRPr lang="ru-RU" dirty="0"/>
          </a:p>
        </p:txBody>
      </p:sp>
    </p:spTree>
    <p:extLst>
      <p:ext uri="{BB962C8B-B14F-4D97-AF65-F5344CB8AC3E}">
        <p14:creationId xmlns="" xmlns:p14="http://schemas.microsoft.com/office/powerpoint/2010/main" val="36858155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305521C-4CA6-48CC-A701-E61D7A3987ED}"/>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8. Потянулись-сломались</a:t>
            </a:r>
          </a:p>
        </p:txBody>
      </p:sp>
      <p:sp>
        <p:nvSpPr>
          <p:cNvPr id="3" name="Объект 2">
            <a:extLst>
              <a:ext uri="{FF2B5EF4-FFF2-40B4-BE49-F238E27FC236}">
                <a16:creationId xmlns:a16="http://schemas.microsoft.com/office/drawing/2014/main" xmlns="" id="{87E49DF8-FFEB-492F-A0D8-FBCAF32EFD11}"/>
              </a:ext>
            </a:extLst>
          </p:cNvPr>
          <p:cNvSpPr>
            <a:spLocks noGrp="1"/>
          </p:cNvSpPr>
          <p:nvPr>
            <p:ph idx="1"/>
          </p:nvPr>
        </p:nvSpPr>
        <p:spPr/>
        <p:txBody>
          <a:bodyPr>
            <a:normAutofit lnSpcReduction="10000"/>
          </a:bodyPr>
          <a:lstStyle/>
          <a:p>
            <a:pPr marL="0" indent="0">
              <a:buNone/>
            </a:pPr>
            <a:r>
              <a:rPr lang="ru-RU" dirty="0"/>
              <a:t>Дети образуют большой круг. Психолог говорит: " Поднимите руки вверх, не отрывая пяток от пола, тянитесь выше и выше…" Дети выполняют задание. Психолог продолжает: "А теперь кисти как будто сломались и безвольно повисли. Теперь руки сломались в локтях, в плечах, опустились плечи, повисла голова. Мы "сломались" в талии, подогнулись колени, и мы упали на пол. Лежим расслабленно, удобно... Прислушайтесь к себе. Все ли части тела расслаблены? Наступило полное расслабление".</a:t>
            </a:r>
          </a:p>
          <a:p>
            <a:pPr marL="0" indent="0">
              <a:buNone/>
            </a:pPr>
            <a:endParaRPr lang="ru-RU" dirty="0"/>
          </a:p>
          <a:p>
            <a:pPr marL="0" indent="0">
              <a:buNone/>
            </a:pPr>
            <a:endParaRPr lang="ru-RU" sz="1400" dirty="0">
              <a:latin typeface="Times New Roman" panose="02020603050405020304" pitchFamily="18" charset="0"/>
              <a:cs typeface="Times New Roman" panose="02020603050405020304" pitchFamily="18" charset="0"/>
            </a:endParaRPr>
          </a:p>
          <a:p>
            <a:pPr marL="0" indent="0">
              <a:buNone/>
            </a:pPr>
            <a:r>
              <a:rPr lang="ru-RU" sz="1400" i="1" dirty="0">
                <a:latin typeface="Times New Roman" panose="02020603050405020304" pitchFamily="18" charset="0"/>
                <a:cs typeface="Times New Roman" panose="02020603050405020304" pitchFamily="18" charset="0"/>
              </a:rPr>
              <a:t>Литературный источник:</a:t>
            </a:r>
          </a:p>
          <a:p>
            <a:pPr marL="0" indent="0">
              <a:buNone/>
            </a:pPr>
            <a:r>
              <a:rPr lang="ru-RU" sz="1400" dirty="0" err="1">
                <a:latin typeface="Times New Roman" panose="02020603050405020304" pitchFamily="18" charset="0"/>
                <a:cs typeface="Times New Roman" panose="02020603050405020304" pitchFamily="18" charset="0"/>
              </a:rPr>
              <a:t>Волковская</a:t>
            </a:r>
            <a:r>
              <a:rPr lang="ru-RU" sz="14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67-68</a:t>
            </a:r>
          </a:p>
          <a:p>
            <a:pPr marL="0" indent="0">
              <a:buNone/>
            </a:pPr>
            <a:endParaRPr lang="ru-RU" dirty="0"/>
          </a:p>
        </p:txBody>
      </p:sp>
    </p:spTree>
    <p:extLst>
      <p:ext uri="{BB962C8B-B14F-4D97-AF65-F5344CB8AC3E}">
        <p14:creationId xmlns="" xmlns:p14="http://schemas.microsoft.com/office/powerpoint/2010/main" val="32660376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F5A0A4E-0E4F-4E98-9F68-A477F244C625}"/>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9. Водопад</a:t>
            </a:r>
          </a:p>
        </p:txBody>
      </p:sp>
      <p:sp>
        <p:nvSpPr>
          <p:cNvPr id="3" name="Объект 2">
            <a:extLst>
              <a:ext uri="{FF2B5EF4-FFF2-40B4-BE49-F238E27FC236}">
                <a16:creationId xmlns:a16="http://schemas.microsoft.com/office/drawing/2014/main" xmlns="" id="{FCC0C062-34A5-44E5-BBFB-300328ADEF84}"/>
              </a:ext>
            </a:extLst>
          </p:cNvPr>
          <p:cNvSpPr>
            <a:spLocks noGrp="1"/>
          </p:cNvSpPr>
          <p:nvPr>
            <p:ph idx="1"/>
          </p:nvPr>
        </p:nvSpPr>
        <p:spPr/>
        <p:txBody>
          <a:bodyPr>
            <a:normAutofit lnSpcReduction="10000"/>
          </a:bodyPr>
          <a:lstStyle/>
          <a:p>
            <a:pPr marL="0" indent="0">
              <a:buNone/>
            </a:pPr>
            <a:r>
              <a:rPr lang="ru-RU" dirty="0"/>
              <a:t>Психолог говорит: " Закройте глаза и представьте себе, что вы находитесь под небольшим водопадом. Небо светло-голубое. Воздух свеж. Вода чистая и прохладная. Она мягко струится по спине, стекает с ног и продолжает свой бег дальше. Постойте немного под водопадом, позволяя воде омывать вас и уноситься прочь". </a:t>
            </a:r>
          </a:p>
          <a:p>
            <a:pPr marL="0" indent="0">
              <a:buNone/>
            </a:pPr>
            <a:r>
              <a:rPr lang="ru-RU" i="1" dirty="0"/>
              <a:t>Упражнение выполняется стоя.</a:t>
            </a:r>
          </a:p>
          <a:p>
            <a:pPr marL="0" indent="0">
              <a:buNone/>
            </a:pPr>
            <a:endParaRPr lang="ru-RU" i="1" dirty="0"/>
          </a:p>
          <a:p>
            <a:pPr marL="0" indent="0">
              <a:buNone/>
            </a:pPr>
            <a:endParaRPr lang="ru-RU" sz="1400" dirty="0">
              <a:latin typeface="Times New Roman" panose="02020603050405020304" pitchFamily="18" charset="0"/>
              <a:cs typeface="Times New Roman" panose="02020603050405020304" pitchFamily="18" charset="0"/>
            </a:endParaRPr>
          </a:p>
          <a:p>
            <a:pPr marL="0" indent="0">
              <a:buNone/>
            </a:pPr>
            <a:r>
              <a:rPr lang="ru-RU" sz="1400" i="1" dirty="0">
                <a:latin typeface="Times New Roman" panose="02020603050405020304" pitchFamily="18" charset="0"/>
                <a:cs typeface="Times New Roman" panose="02020603050405020304" pitchFamily="18" charset="0"/>
              </a:rPr>
              <a:t>Литературный источник:</a:t>
            </a:r>
          </a:p>
          <a:p>
            <a:pPr marL="0" indent="0">
              <a:buNone/>
            </a:pPr>
            <a:r>
              <a:rPr lang="ru-RU" sz="1400" dirty="0" err="1">
                <a:latin typeface="Times New Roman" panose="02020603050405020304" pitchFamily="18" charset="0"/>
                <a:cs typeface="Times New Roman" panose="02020603050405020304" pitchFamily="18" charset="0"/>
              </a:rPr>
              <a:t>Волковская</a:t>
            </a:r>
            <a:r>
              <a:rPr lang="ru-RU" sz="14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68</a:t>
            </a:r>
          </a:p>
          <a:p>
            <a:pPr marL="0" indent="0">
              <a:buNone/>
            </a:pPr>
            <a:endParaRPr lang="ru-RU" sz="1400" dirty="0">
              <a:latin typeface="Times New Roman" panose="02020603050405020304" pitchFamily="18" charset="0"/>
              <a:cs typeface="Times New Roman" panose="02020603050405020304" pitchFamily="18" charset="0"/>
            </a:endParaRPr>
          </a:p>
          <a:p>
            <a:pPr marL="0" indent="0">
              <a:buNone/>
            </a:pPr>
            <a:endParaRPr lang="ru-RU" i="1" dirty="0"/>
          </a:p>
          <a:p>
            <a:pPr marL="0" indent="0">
              <a:buNone/>
            </a:pPr>
            <a:endParaRPr lang="ru-RU" i="1" dirty="0"/>
          </a:p>
        </p:txBody>
      </p:sp>
    </p:spTree>
    <p:extLst>
      <p:ext uri="{BB962C8B-B14F-4D97-AF65-F5344CB8AC3E}">
        <p14:creationId xmlns="" xmlns:p14="http://schemas.microsoft.com/office/powerpoint/2010/main" val="41771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670FF93-BD78-46AD-A97C-45D48E89C50D}"/>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10. Тихое озеро</a:t>
            </a:r>
          </a:p>
        </p:txBody>
      </p:sp>
      <p:sp>
        <p:nvSpPr>
          <p:cNvPr id="3" name="Объект 2">
            <a:extLst>
              <a:ext uri="{FF2B5EF4-FFF2-40B4-BE49-F238E27FC236}">
                <a16:creationId xmlns:a16="http://schemas.microsoft.com/office/drawing/2014/main" xmlns="" id="{6A7294F4-BC21-4E0D-9149-593235A3F823}"/>
              </a:ext>
            </a:extLst>
          </p:cNvPr>
          <p:cNvSpPr>
            <a:spLocks noGrp="1"/>
          </p:cNvSpPr>
          <p:nvPr>
            <p:ph idx="1"/>
          </p:nvPr>
        </p:nvSpPr>
        <p:spPr>
          <a:xfrm>
            <a:off x="838200" y="1300766"/>
            <a:ext cx="10515600" cy="4876197"/>
          </a:xfrm>
        </p:spPr>
        <p:txBody>
          <a:bodyPr>
            <a:normAutofit fontScale="85000" lnSpcReduction="10000"/>
          </a:bodyPr>
          <a:lstStyle/>
          <a:p>
            <a:pPr marL="0" indent="0">
              <a:buNone/>
            </a:pPr>
            <a:r>
              <a:rPr lang="ru-RU" sz="2600" dirty="0"/>
              <a:t>Психолог говорит: Лягте в удобное положение. Вытянитесь и расслабьтесь. Теперь закройте глаза и слушайте меня. Представьте себе чудесное солнечное утро. Вы находитесь возле тихого прекрасного озера. Слышны лишь ваше дыхание и плеск воды. Солнце ярко светит, и это заставляет вас чувствовать себя все лучше и лучше. Вы чувствуете, как солнечные лучи согревают вас. Вы слышите щебет птиц и стрекотанье кузнечика. Вы абсолютно спокойны. Солнце светит, воздух чист и прозрачен. Вы ощущаете всем телом тепло солнца. Вы спокойны и неподвижны, как это тихое утро. Вы чувствуете себя спокойными и счастливыми, вам лень шевелиться. Каждая клеточка вашего тела наслаждается покоем и солнечным теплом. Вы отдыхаете... А теперь открываем глаза. Мы снова в детском саду, мы хорошо отдохнули, у нас бодрое настроение, и приятные ощущения не покинут нас в течение всего дня". </a:t>
            </a:r>
          </a:p>
          <a:p>
            <a:pPr marL="0" indent="0">
              <a:buNone/>
            </a:pPr>
            <a:r>
              <a:rPr lang="ru-RU" sz="2600" i="1" dirty="0"/>
              <a:t>Упражнение рекомендуется проводить под спокойную, расслабляющую музыку.</a:t>
            </a:r>
          </a:p>
          <a:p>
            <a:pPr marL="0" indent="0">
              <a:buNone/>
            </a:pPr>
            <a:endParaRPr lang="ru-RU" sz="1500" dirty="0">
              <a:latin typeface="Times New Roman" panose="02020603050405020304" pitchFamily="18" charset="0"/>
              <a:cs typeface="Times New Roman" panose="02020603050405020304" pitchFamily="18" charset="0"/>
            </a:endParaRPr>
          </a:p>
          <a:p>
            <a:pPr marL="0" indent="0">
              <a:buNone/>
            </a:pPr>
            <a:endParaRPr lang="ru-RU" sz="1500" dirty="0">
              <a:latin typeface="Times New Roman" panose="02020603050405020304" pitchFamily="18" charset="0"/>
              <a:cs typeface="Times New Roman" panose="02020603050405020304" pitchFamily="18" charset="0"/>
            </a:endParaRPr>
          </a:p>
          <a:p>
            <a:pPr marL="0" indent="0">
              <a:buNone/>
            </a:pPr>
            <a:r>
              <a:rPr lang="ru-RU" sz="1600" i="1" dirty="0">
                <a:latin typeface="Times New Roman" panose="02020603050405020304" pitchFamily="18" charset="0"/>
                <a:cs typeface="Times New Roman" panose="02020603050405020304" pitchFamily="18" charset="0"/>
              </a:rPr>
              <a:t>Литературный источник:</a:t>
            </a:r>
          </a:p>
          <a:p>
            <a:pPr marL="0" indent="0">
              <a:buNone/>
            </a:pPr>
            <a:r>
              <a:rPr lang="ru-RU" sz="1500" dirty="0" err="1">
                <a:latin typeface="Times New Roman" panose="02020603050405020304" pitchFamily="18" charset="0"/>
                <a:cs typeface="Times New Roman" panose="02020603050405020304" pitchFamily="18" charset="0"/>
              </a:rPr>
              <a:t>Волковская</a:t>
            </a:r>
            <a:r>
              <a:rPr lang="ru-RU" sz="15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68</a:t>
            </a:r>
          </a:p>
          <a:p>
            <a:pPr marL="0" indent="0">
              <a:buNone/>
            </a:pPr>
            <a:endParaRPr lang="ru-RU" dirty="0">
              <a:latin typeface="Times New Roman" panose="02020603050405020304" pitchFamily="18" charset="0"/>
              <a:cs typeface="Times New Roman" panose="02020603050405020304" pitchFamily="18" charset="0"/>
            </a:endParaRPr>
          </a:p>
          <a:p>
            <a:pPr marL="0" indent="0">
              <a:buNone/>
            </a:pPr>
            <a:endParaRPr lang="ru-RU" sz="2600" i="1" dirty="0"/>
          </a:p>
          <a:p>
            <a:pPr marL="0" indent="0">
              <a:buNone/>
            </a:pPr>
            <a:endParaRPr lang="ru-RU" i="1" dirty="0"/>
          </a:p>
        </p:txBody>
      </p:sp>
    </p:spTree>
    <p:extLst>
      <p:ext uri="{BB962C8B-B14F-4D97-AF65-F5344CB8AC3E}">
        <p14:creationId xmlns="" xmlns:p14="http://schemas.microsoft.com/office/powerpoint/2010/main" val="30099839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BC7FC92-537D-4A21-97D3-6E3A5A7E727E}"/>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11. Порхание бабочки</a:t>
            </a:r>
          </a:p>
        </p:txBody>
      </p:sp>
      <p:sp>
        <p:nvSpPr>
          <p:cNvPr id="3" name="Объект 2">
            <a:extLst>
              <a:ext uri="{FF2B5EF4-FFF2-40B4-BE49-F238E27FC236}">
                <a16:creationId xmlns:a16="http://schemas.microsoft.com/office/drawing/2014/main" xmlns="" id="{92EDD6FB-6894-428B-9599-D38CC1BC3CFE}"/>
              </a:ext>
            </a:extLst>
          </p:cNvPr>
          <p:cNvSpPr>
            <a:spLocks noGrp="1"/>
          </p:cNvSpPr>
          <p:nvPr>
            <p:ph idx="1"/>
          </p:nvPr>
        </p:nvSpPr>
        <p:spPr>
          <a:xfrm>
            <a:off x="838200" y="1300766"/>
            <a:ext cx="10515600" cy="4850439"/>
          </a:xfrm>
        </p:spPr>
        <p:txBody>
          <a:bodyPr>
            <a:normAutofit fontScale="40000" lnSpcReduction="20000"/>
          </a:bodyPr>
          <a:lstStyle/>
          <a:p>
            <a:pPr marL="0" indent="0" algn="just">
              <a:lnSpc>
                <a:spcPct val="120000"/>
              </a:lnSpc>
              <a:buNone/>
            </a:pPr>
            <a:r>
              <a:rPr lang="ru-RU" sz="4200" dirty="0">
                <a:latin typeface="Times New Roman" pitchFamily="18" charset="0"/>
                <a:cs typeface="Times New Roman" pitchFamily="18" charset="0"/>
              </a:rPr>
              <a:t>Психолог говорит: "Лягте в удобное положение. Закройте глаза и слушайте мой голос. Дышите легко и спокойно. Представьте себе, что вы находитесь на лугу в прекрасный летний день. Прямо перед собой вы видите великолепную бабочку, порхающую с цветка на цветок. Проследите за движением её крыльев. Движения её крыльев легки и грациозны. Теперь пусть каждый вообразит, что он - бабочка, что у него красивые и большие крылья. Почувствуйте, как ваши крылья медленно и плавно движутся вверх и вниз. Наслаждайтесь ощущением медленного и плавного парения в воздухе. А теперь взгляните на пёстрый луг, над которым вы летите. Посмотрите, сколько на нём ярких цветов. Найдите глазами самый красивый цветок и постепенно начинайте приближаться к нему. Теперь вы чувствуете аромат своего цветка. Медленно и плавно вы садитесь на мягкую пахучую серединку цветка. Вдохните ещё раз его аромат... и откройте глаза. Расскажите о своих ощущениях". Дети поочередно рассказывают о своих ощущениях.</a:t>
            </a:r>
          </a:p>
          <a:p>
            <a:pPr marL="0" indent="0" algn="just">
              <a:lnSpc>
                <a:spcPct val="120000"/>
              </a:lnSpc>
              <a:buNone/>
            </a:pPr>
            <a:r>
              <a:rPr lang="ru-RU" sz="4200" i="1" dirty="0">
                <a:latin typeface="Times New Roman" pitchFamily="18" charset="0"/>
                <a:cs typeface="Times New Roman" pitchFamily="18" charset="0"/>
              </a:rPr>
              <a:t>Упражнение рекомендуется проводить под спокойную, расслабляющую музыку.</a:t>
            </a:r>
          </a:p>
          <a:p>
            <a:pPr marL="0" indent="0" algn="just">
              <a:lnSpc>
                <a:spcPct val="120000"/>
              </a:lnSpc>
              <a:buNone/>
            </a:pPr>
            <a:endParaRPr lang="ru-RU" sz="4200" dirty="0">
              <a:latin typeface="Times New Roman" pitchFamily="18" charset="0"/>
              <a:cs typeface="Times New Roman" pitchFamily="18" charset="0"/>
            </a:endParaRPr>
          </a:p>
          <a:p>
            <a:pPr marL="0" indent="0" algn="just">
              <a:lnSpc>
                <a:spcPct val="120000"/>
              </a:lnSpc>
              <a:buNone/>
            </a:pPr>
            <a:r>
              <a:rPr lang="ru-RU" sz="4200" i="1" dirty="0">
                <a:latin typeface="Times New Roman" pitchFamily="18" charset="0"/>
                <a:cs typeface="Times New Roman" pitchFamily="18" charset="0"/>
              </a:rPr>
              <a:t>Литературный источник:</a:t>
            </a:r>
          </a:p>
          <a:p>
            <a:pPr marL="0" indent="0" algn="just">
              <a:lnSpc>
                <a:spcPct val="120000"/>
              </a:lnSpc>
              <a:buNone/>
            </a:pPr>
            <a:r>
              <a:rPr lang="ru-RU" sz="1600" dirty="0" err="1">
                <a:latin typeface="Times New Roman" pitchFamily="18" charset="0"/>
                <a:cs typeface="Times New Roman" pitchFamily="18" charset="0"/>
              </a:rPr>
              <a:t>Волковская</a:t>
            </a:r>
            <a:r>
              <a:rPr lang="ru-RU" sz="1600" dirty="0">
                <a:latin typeface="Times New Roman" pitchFamily="18" charset="0"/>
                <a:cs typeface="Times New Roman" pitchFamily="18" charset="0"/>
              </a:rPr>
              <a:t> Т.Н., Юсупова Г.Х. «Психологическая помощь дошкольникам с общим недоразвитием речи», стр. 69</a:t>
            </a:r>
          </a:p>
          <a:p>
            <a:pPr marL="0" indent="0">
              <a:buNone/>
            </a:pPr>
            <a:endParaRPr lang="ru-RU" sz="3400" dirty="0"/>
          </a:p>
        </p:txBody>
      </p:sp>
    </p:spTree>
    <p:extLst>
      <p:ext uri="{BB962C8B-B14F-4D97-AF65-F5344CB8AC3E}">
        <p14:creationId xmlns="" xmlns:p14="http://schemas.microsoft.com/office/powerpoint/2010/main" val="2967187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BE608B1-C86A-457F-9AFF-F7115C9F6BB3}"/>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1. Изобрази животное</a:t>
            </a:r>
          </a:p>
        </p:txBody>
      </p:sp>
      <p:sp>
        <p:nvSpPr>
          <p:cNvPr id="3" name="Объект 2">
            <a:extLst>
              <a:ext uri="{FF2B5EF4-FFF2-40B4-BE49-F238E27FC236}">
                <a16:creationId xmlns:a16="http://schemas.microsoft.com/office/drawing/2014/main" xmlns="" id="{9997A17C-CD86-4A02-BB07-86EFA4B5AC1F}"/>
              </a:ext>
            </a:extLst>
          </p:cNvPr>
          <p:cNvSpPr>
            <a:spLocks noGrp="1"/>
          </p:cNvSpPr>
          <p:nvPr>
            <p:ph idx="1"/>
          </p:nvPr>
        </p:nvSpPr>
        <p:spPr/>
        <p:txBody>
          <a:bodyPr>
            <a:normAutofit lnSpcReduction="10000"/>
          </a:bodyPr>
          <a:lstStyle/>
          <a:p>
            <a:pPr marL="0" indent="0">
              <a:buNone/>
            </a:pPr>
            <a:r>
              <a:rPr lang="ru-RU" sz="3200" dirty="0">
                <a:latin typeface="Times New Roman" panose="02020603050405020304" pitchFamily="18" charset="0"/>
                <a:cs typeface="Times New Roman" panose="02020603050405020304" pitchFamily="18" charset="0"/>
              </a:rPr>
              <a:t>Дети образуют большой круг. Поочередно пересекая круг, они с помощью выразительных движений изображают животных. Остальные участники пытаются угадать, кого изображает ребенок.</a:t>
            </a:r>
          </a:p>
          <a:p>
            <a:pPr marL="0" indent="0">
              <a:buNone/>
            </a:pPr>
            <a:r>
              <a:rPr lang="ru-RU" sz="3200" i="1" dirty="0">
                <a:latin typeface="Times New Roman" panose="02020603050405020304" pitchFamily="18" charset="0"/>
                <a:cs typeface="Times New Roman" panose="02020603050405020304" pitchFamily="18" charset="0"/>
              </a:rPr>
              <a:t>Принимается любое изображение. Психолог поддерживает проявление активности детей.</a:t>
            </a:r>
          </a:p>
          <a:p>
            <a:pPr marL="0" indent="0">
              <a:buNone/>
            </a:pPr>
            <a:endParaRPr lang="ru-RU" dirty="0"/>
          </a:p>
          <a:p>
            <a:pPr marL="0" indent="0">
              <a:buNone/>
            </a:pPr>
            <a:endParaRPr lang="ru-RU" dirty="0"/>
          </a:p>
          <a:p>
            <a:pPr marL="0" indent="0">
              <a:buNone/>
            </a:pPr>
            <a:r>
              <a:rPr lang="ru-RU" sz="1600" i="1" dirty="0">
                <a:latin typeface="Times New Roman" panose="02020603050405020304" pitchFamily="18" charset="0"/>
                <a:cs typeface="Times New Roman" panose="02020603050405020304" pitchFamily="18" charset="0"/>
              </a:rPr>
              <a:t>Литературный источник:</a:t>
            </a:r>
          </a:p>
          <a:p>
            <a:pPr marL="0" indent="0">
              <a:buNone/>
            </a:pPr>
            <a:r>
              <a:rPr lang="ru-RU" sz="1500" dirty="0" err="1"/>
              <a:t>Волковская</a:t>
            </a:r>
            <a:r>
              <a:rPr lang="ru-RU" sz="1500" dirty="0"/>
              <a:t> Т.Н., Юсупова Г.Х. «Психологическая помощь дошкольникам с общим недоразвитием речи», стр. 52</a:t>
            </a:r>
          </a:p>
          <a:p>
            <a:pPr marL="0" indent="0">
              <a:buNone/>
            </a:pPr>
            <a:endParaRPr lang="ru-RU" dirty="0"/>
          </a:p>
          <a:p>
            <a:pPr marL="0" indent="0">
              <a:buNone/>
            </a:pPr>
            <a:endParaRPr lang="ru-RU" dirty="0"/>
          </a:p>
        </p:txBody>
      </p:sp>
    </p:spTree>
    <p:extLst>
      <p:ext uri="{BB962C8B-B14F-4D97-AF65-F5344CB8AC3E}">
        <p14:creationId xmlns="" xmlns:p14="http://schemas.microsoft.com/office/powerpoint/2010/main" val="20962007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92ADFEA-B8F6-4078-BA5B-2963B1875E50}"/>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12. Полет высоко в небе</a:t>
            </a:r>
          </a:p>
        </p:txBody>
      </p:sp>
      <p:sp>
        <p:nvSpPr>
          <p:cNvPr id="3" name="Объект 2">
            <a:extLst>
              <a:ext uri="{FF2B5EF4-FFF2-40B4-BE49-F238E27FC236}">
                <a16:creationId xmlns:a16="http://schemas.microsoft.com/office/drawing/2014/main" xmlns="" id="{F62CA1F4-8D8F-4E89-99DE-43B8884BF865}"/>
              </a:ext>
            </a:extLst>
          </p:cNvPr>
          <p:cNvSpPr>
            <a:spLocks noGrp="1"/>
          </p:cNvSpPr>
          <p:nvPr>
            <p:ph idx="1"/>
          </p:nvPr>
        </p:nvSpPr>
        <p:spPr>
          <a:xfrm>
            <a:off x="838200" y="1416676"/>
            <a:ext cx="10515600" cy="4760287"/>
          </a:xfrm>
        </p:spPr>
        <p:txBody>
          <a:bodyPr>
            <a:normAutofit fontScale="70000" lnSpcReduction="20000"/>
          </a:bodyPr>
          <a:lstStyle/>
          <a:p>
            <a:pPr marL="0" indent="0">
              <a:buNone/>
            </a:pPr>
            <a:r>
              <a:rPr lang="ru-RU" dirty="0"/>
              <a:t>Психолог говорит: "Лягте в удобное положение. Закройте глаза и слушайте мой голос. Дышите медленно и легко. Представьте, что вы находитесь на ароматном летнем лугу. Над вами теплое летнее солнце и высокое голубое небо. Вы чувствуете себя абсолютно спокойными и счастливыми. Высоко в небе вы видите парящую птицу. Это большой орел с гладкими и блестящими перьями. Птица свободно парит в небе, крылья её распростерты в стороны. Время от времени она медленно взмахивает крыльями. Вы слышите звук крыльев, энергично рассекающих воздух. Теперь пусть каждый из вас вообразит, что он - птица. Представьте, что это вы медленно парите, плывете в воздухе и ваши крылья распростерты в стороны, ваши крылья рассекают воздух. Наслаждайтесь свободой и прекрасным ощущением парения в воздухе. А теперь, медленно взмахивая крыльями, приближайтесь к земле. Вот вы уже на земле. Откройте глаза. Вы чувствуете себя хорошо отдохнувшими, у вас бодрое настроение и прекрасное ощущение полета, которое сохранится на весь день". </a:t>
            </a:r>
          </a:p>
          <a:p>
            <a:pPr marL="0" indent="0">
              <a:buNone/>
            </a:pPr>
            <a:r>
              <a:rPr lang="ru-RU" i="1" dirty="0"/>
              <a:t>Упражнение рекомендуется проводить под спокойную, расслабляющую музыку.</a:t>
            </a:r>
          </a:p>
          <a:p>
            <a:pPr marL="0" indent="0">
              <a:buNone/>
            </a:pPr>
            <a:endParaRPr lang="ru-RU" sz="1800" dirty="0">
              <a:latin typeface="Times New Roman" panose="02020603050405020304" pitchFamily="18" charset="0"/>
              <a:cs typeface="Times New Roman" panose="02020603050405020304" pitchFamily="18" charset="0"/>
            </a:endParaRPr>
          </a:p>
          <a:p>
            <a:pPr marL="0" indent="0">
              <a:buNone/>
            </a:pPr>
            <a:endParaRPr lang="ru-RU" sz="1800" dirty="0">
              <a:latin typeface="Times New Roman" panose="02020603050405020304" pitchFamily="18" charset="0"/>
              <a:cs typeface="Times New Roman" panose="02020603050405020304" pitchFamily="18" charset="0"/>
            </a:endParaRPr>
          </a:p>
          <a:p>
            <a:pPr marL="0" indent="0">
              <a:buNone/>
            </a:pPr>
            <a:endParaRPr lang="ru-RU" sz="1800" dirty="0">
              <a:latin typeface="Times New Roman" panose="02020603050405020304" pitchFamily="18" charset="0"/>
              <a:cs typeface="Times New Roman" panose="02020603050405020304" pitchFamily="18" charset="0"/>
            </a:endParaRPr>
          </a:p>
          <a:p>
            <a:pPr marL="0" indent="0">
              <a:buNone/>
            </a:pPr>
            <a:r>
              <a:rPr lang="ru-RU" sz="1800" i="1" dirty="0">
                <a:latin typeface="Times New Roman" panose="02020603050405020304" pitchFamily="18" charset="0"/>
                <a:cs typeface="Times New Roman" panose="02020603050405020304" pitchFamily="18" charset="0"/>
              </a:rPr>
              <a:t>Литературный источник:</a:t>
            </a:r>
          </a:p>
          <a:p>
            <a:pPr marL="0" indent="0">
              <a:buNone/>
            </a:pPr>
            <a:r>
              <a:rPr lang="ru-RU" sz="1800" dirty="0" err="1">
                <a:latin typeface="Times New Roman" panose="02020603050405020304" pitchFamily="18" charset="0"/>
                <a:cs typeface="Times New Roman" panose="02020603050405020304" pitchFamily="18" charset="0"/>
              </a:rPr>
              <a:t>Волковская</a:t>
            </a:r>
            <a:r>
              <a:rPr lang="ru-RU" sz="18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70</a:t>
            </a:r>
          </a:p>
          <a:p>
            <a:pPr marL="0" indent="0">
              <a:buNone/>
            </a:pPr>
            <a:endParaRPr lang="ru-RU" i="1" dirty="0"/>
          </a:p>
        </p:txBody>
      </p:sp>
    </p:spTree>
    <p:extLst>
      <p:ext uri="{BB962C8B-B14F-4D97-AF65-F5344CB8AC3E}">
        <p14:creationId xmlns="" xmlns:p14="http://schemas.microsoft.com/office/powerpoint/2010/main" val="1277191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396B81C-8D95-4B88-BF3C-F780BF2F965B}"/>
              </a:ext>
            </a:extLst>
          </p:cNvPr>
          <p:cNvSpPr>
            <a:spLocks noGrp="1"/>
          </p:cNvSpPr>
          <p:nvPr>
            <p:ph type="title"/>
          </p:nvPr>
        </p:nvSpPr>
        <p:spPr/>
        <p:txBody>
          <a:bodyPr>
            <a:normAutofit/>
          </a:bodyPr>
          <a:lstStyle/>
          <a:p>
            <a:pPr algn="ctr"/>
            <a:r>
              <a:rPr lang="ru-RU" sz="3600" b="1" dirty="0">
                <a:latin typeface="Times New Roman" panose="02020603050405020304" pitchFamily="18" charset="0"/>
                <a:cs typeface="Times New Roman" panose="02020603050405020304" pitchFamily="18" charset="0"/>
              </a:rPr>
              <a:t>Игры на развитие памяти</a:t>
            </a:r>
          </a:p>
        </p:txBody>
      </p:sp>
      <p:sp>
        <p:nvSpPr>
          <p:cNvPr id="3" name="Объект 2">
            <a:extLst>
              <a:ext uri="{FF2B5EF4-FFF2-40B4-BE49-F238E27FC236}">
                <a16:creationId xmlns:a16="http://schemas.microsoft.com/office/drawing/2014/main" xmlns="" id="{11EB9E5D-87D5-49E8-A282-D653F4E04304}"/>
              </a:ext>
            </a:extLst>
          </p:cNvPr>
          <p:cNvSpPr>
            <a:spLocks noGrp="1"/>
          </p:cNvSpPr>
          <p:nvPr>
            <p:ph idx="1"/>
          </p:nvPr>
        </p:nvSpPr>
        <p:spPr/>
        <p:txBody>
          <a:bodyPr>
            <a:normAutofit/>
          </a:bodyPr>
          <a:lstStyle/>
          <a:p>
            <a:pPr marL="0" indent="0">
              <a:buNone/>
            </a:pPr>
            <a:r>
              <a:rPr lang="ru-RU" sz="3200" b="1" dirty="0">
                <a:latin typeface="Times New Roman" panose="02020603050405020304" pitchFamily="18" charset="0"/>
                <a:cs typeface="Times New Roman" panose="02020603050405020304" pitchFamily="18" charset="0"/>
              </a:rPr>
              <a:t>Задачи:</a:t>
            </a:r>
          </a:p>
          <a:p>
            <a:pPr marL="514350" indent="-514350">
              <a:buAutoNum type="arabicPeriod"/>
            </a:pPr>
            <a:r>
              <a:rPr lang="ru-RU" sz="3200" dirty="0">
                <a:latin typeface="Times New Roman" panose="02020603050405020304" pitchFamily="18" charset="0"/>
                <a:cs typeface="Times New Roman" panose="02020603050405020304" pitchFamily="18" charset="0"/>
              </a:rPr>
              <a:t>Развитие слуховой, зрительной и тактильной памяти.</a:t>
            </a:r>
          </a:p>
          <a:p>
            <a:pPr marL="514350" indent="-514350">
              <a:buAutoNum type="arabicPeriod"/>
            </a:pPr>
            <a:r>
              <a:rPr lang="ru-RU" sz="3200" dirty="0">
                <a:latin typeface="Times New Roman" panose="02020603050405020304" pitchFamily="18" charset="0"/>
                <a:cs typeface="Times New Roman" panose="02020603050405020304" pitchFamily="18" charset="0"/>
              </a:rPr>
              <a:t>Увеличение объема зрительной памяти с помощью семантического опосредования.</a:t>
            </a:r>
          </a:p>
          <a:p>
            <a:pPr marL="514350" indent="-514350">
              <a:buAutoNum type="arabicPeriod"/>
            </a:pPr>
            <a:r>
              <a:rPr lang="ru-RU" sz="3200" dirty="0">
                <a:latin typeface="Times New Roman" panose="02020603050405020304" pitchFamily="18" charset="0"/>
                <a:cs typeface="Times New Roman" panose="02020603050405020304" pitchFamily="18" charset="0"/>
              </a:rPr>
              <a:t>Увеличение объема слуховой памяти.</a:t>
            </a:r>
          </a:p>
          <a:p>
            <a:pPr marL="514350" indent="-514350">
              <a:buAutoNum type="arabicPeriod"/>
            </a:pPr>
            <a:r>
              <a:rPr lang="ru-RU" sz="3200" dirty="0">
                <a:latin typeface="Times New Roman" panose="02020603050405020304" pitchFamily="18" charset="0"/>
                <a:cs typeface="Times New Roman" panose="02020603050405020304" pitchFamily="18" charset="0"/>
              </a:rPr>
              <a:t>Логическое и </a:t>
            </a:r>
            <a:r>
              <a:rPr lang="ru-RU" sz="3200" dirty="0" err="1">
                <a:latin typeface="Times New Roman" panose="02020603050405020304" pitchFamily="18" charset="0"/>
                <a:cs typeface="Times New Roman" panose="02020603050405020304" pitchFamily="18" charset="0"/>
              </a:rPr>
              <a:t>полисенсорное</a:t>
            </a:r>
            <a:r>
              <a:rPr lang="ru-RU" sz="3200" dirty="0">
                <a:latin typeface="Times New Roman" panose="02020603050405020304" pitchFamily="18" charset="0"/>
                <a:cs typeface="Times New Roman" panose="02020603050405020304" pitchFamily="18" charset="0"/>
              </a:rPr>
              <a:t> опосредствование словесного материала.</a:t>
            </a:r>
          </a:p>
        </p:txBody>
      </p:sp>
    </p:spTree>
    <p:extLst>
      <p:ext uri="{BB962C8B-B14F-4D97-AF65-F5344CB8AC3E}">
        <p14:creationId xmlns="" xmlns:p14="http://schemas.microsoft.com/office/powerpoint/2010/main" val="26696007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B7DB6DC-21F4-4AED-94AB-4B63ABA57848}"/>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1. Фигуры</a:t>
            </a:r>
          </a:p>
        </p:txBody>
      </p:sp>
      <p:sp>
        <p:nvSpPr>
          <p:cNvPr id="3" name="Объект 2">
            <a:extLst>
              <a:ext uri="{FF2B5EF4-FFF2-40B4-BE49-F238E27FC236}">
                <a16:creationId xmlns:a16="http://schemas.microsoft.com/office/drawing/2014/main" xmlns="" id="{DDB60920-4554-4938-8F1D-A21AD42C8447}"/>
              </a:ext>
            </a:extLst>
          </p:cNvPr>
          <p:cNvSpPr>
            <a:spLocks noGrp="1"/>
          </p:cNvSpPr>
          <p:nvPr>
            <p:ph idx="1"/>
          </p:nvPr>
        </p:nvSpPr>
        <p:spPr>
          <a:xfrm>
            <a:off x="1173051" y="1812746"/>
            <a:ext cx="10515600" cy="4351338"/>
          </a:xfrm>
        </p:spPr>
        <p:txBody>
          <a:bodyPr>
            <a:normAutofit lnSpcReduction="10000"/>
          </a:bodyPr>
          <a:lstStyle/>
          <a:p>
            <a:pPr marL="0" indent="0">
              <a:buNone/>
            </a:pPr>
            <a:r>
              <a:rPr lang="ru-RU" i="1" dirty="0"/>
              <a:t>Раздаточный материал: счётные палочки, листы бумаги.</a:t>
            </a:r>
          </a:p>
          <a:p>
            <a:pPr marL="0" indent="0">
              <a:buNone/>
            </a:pPr>
            <a:r>
              <a:rPr lang="ru-RU" dirty="0">
                <a:latin typeface="Times New Roman" panose="02020603050405020304" pitchFamily="18" charset="0"/>
                <a:cs typeface="Times New Roman" panose="02020603050405020304" pitchFamily="18" charset="0"/>
              </a:rPr>
              <a:t>Педагог просит ребенка закрыть глаза и выкладывает из палочек фигуру, затем показывает её ребенку в течение 30 секунд, после чего накрывает её платочком и просит ребенка выложить фигурку на своём листочке,  затем сверяет результат с образцом. Педагог произносит слова (от 3 до 5 ), а ребенок из палочек выкладывает фигуру, которая напоминает названный предмет. Например, ёлка - треугольник, книга - прямоугольник, дорога - дорожка из палочек, молоток - фигура напоминающая букву "Т".</a:t>
            </a:r>
          </a:p>
          <a:p>
            <a:pPr marL="0" indent="0">
              <a:buNone/>
            </a:pPr>
            <a:endParaRPr lang="ru-RU" sz="1400" i="1" dirty="0">
              <a:latin typeface="Times New Roman" panose="02020603050405020304" pitchFamily="18" charset="0"/>
              <a:cs typeface="Times New Roman" panose="02020603050405020304" pitchFamily="18" charset="0"/>
            </a:endParaRPr>
          </a:p>
          <a:p>
            <a:pPr marL="0" indent="0">
              <a:buNone/>
            </a:pPr>
            <a:r>
              <a:rPr lang="ru-RU" sz="1400" i="1" dirty="0">
                <a:latin typeface="Times New Roman" panose="02020603050405020304" pitchFamily="18" charset="0"/>
                <a:cs typeface="Times New Roman" panose="02020603050405020304" pitchFamily="18" charset="0"/>
              </a:rPr>
              <a:t>Литературный источник: </a:t>
            </a:r>
          </a:p>
          <a:p>
            <a:pPr marL="0" indent="0">
              <a:buNone/>
            </a:pPr>
            <a:r>
              <a:rPr lang="ru-RU" sz="1400" i="1" dirty="0">
                <a:latin typeface="Times New Roman" panose="02020603050405020304" pitchFamily="18" charset="0"/>
                <a:cs typeface="Times New Roman" panose="02020603050405020304" pitchFamily="18" charset="0"/>
              </a:rPr>
              <a:t>Левченко И.Ю., Дубровина Т.И., «Дети с общим недоразвитием речи: Развитие памяти» -111с. </a:t>
            </a:r>
          </a:p>
        </p:txBody>
      </p:sp>
    </p:spTree>
    <p:extLst>
      <p:ext uri="{BB962C8B-B14F-4D97-AF65-F5344CB8AC3E}">
        <p14:creationId xmlns="" xmlns:p14="http://schemas.microsoft.com/office/powerpoint/2010/main" val="6303453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8D6390E-37C2-4A0F-926C-45A6B2D728A0}"/>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2. Квадрат</a:t>
            </a:r>
          </a:p>
        </p:txBody>
      </p:sp>
      <p:sp>
        <p:nvSpPr>
          <p:cNvPr id="3" name="Объект 2">
            <a:extLst>
              <a:ext uri="{FF2B5EF4-FFF2-40B4-BE49-F238E27FC236}">
                <a16:creationId xmlns:a16="http://schemas.microsoft.com/office/drawing/2014/main" xmlns="" id="{CE3CB424-C7BF-43D7-BB2A-86865CA9E003}"/>
              </a:ext>
            </a:extLst>
          </p:cNvPr>
          <p:cNvSpPr>
            <a:spLocks noGrp="1"/>
          </p:cNvSpPr>
          <p:nvPr>
            <p:ph idx="1"/>
          </p:nvPr>
        </p:nvSpPr>
        <p:spPr/>
        <p:txBody>
          <a:bodyPr>
            <a:normAutofit fontScale="92500" lnSpcReduction="10000"/>
          </a:bodyPr>
          <a:lstStyle/>
          <a:p>
            <a:pPr marL="0" indent="0">
              <a:lnSpc>
                <a:spcPct val="100000"/>
              </a:lnSpc>
              <a:spcBef>
                <a:spcPts val="0"/>
              </a:spcBef>
              <a:buNone/>
            </a:pPr>
            <a:r>
              <a:rPr lang="ru-RU" sz="2400" i="1" dirty="0">
                <a:latin typeface="Times New Roman" panose="02020603050405020304" pitchFamily="18" charset="0"/>
                <a:cs typeface="Times New Roman" panose="02020603050405020304" pitchFamily="18" charset="0"/>
              </a:rPr>
              <a:t>Стимульный материал: макет кукольной комнаты и игрушечная мебель.</a:t>
            </a:r>
          </a:p>
          <a:p>
            <a:pPr marL="0" indent="0">
              <a:lnSpc>
                <a:spcPct val="100000"/>
              </a:lnSpc>
              <a:spcBef>
                <a:spcPts val="0"/>
              </a:spcBef>
              <a:buNone/>
            </a:pPr>
            <a:endParaRPr lang="ru-RU" sz="2400" i="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ru-RU" sz="2400" dirty="0">
                <a:latin typeface="Times New Roman" panose="02020603050405020304" pitchFamily="18" charset="0"/>
                <a:cs typeface="Times New Roman" panose="02020603050405020304" pitchFamily="18" charset="0"/>
              </a:rPr>
              <a:t>А). Педагог называет предметы мебели, ребенок должен запомнить слова и расставить мебель.</a:t>
            </a:r>
          </a:p>
          <a:p>
            <a:pPr marL="0" indent="0">
              <a:lnSpc>
                <a:spcPct val="100000"/>
              </a:lnSpc>
              <a:spcBef>
                <a:spcPts val="0"/>
              </a:spcBef>
              <a:buNone/>
            </a:pPr>
            <a:r>
              <a:rPr lang="ru-RU" sz="2400" dirty="0">
                <a:latin typeface="Times New Roman" panose="02020603050405020304" pitchFamily="18" charset="0"/>
                <a:cs typeface="Times New Roman" panose="02020603050405020304" pitchFamily="18" charset="0"/>
              </a:rPr>
              <a:t> Б). Ребенку дают несколько геометрических фигур и заранее договариваются о том, какая фигура какой предмет обозначает. После этого педагог называет слова, а ребенок, а ребенок раскладывает на листе фигуры - "расставляет" мебель. </a:t>
            </a:r>
          </a:p>
          <a:p>
            <a:pPr marL="0" indent="0">
              <a:lnSpc>
                <a:spcPct val="100000"/>
              </a:lnSpc>
              <a:spcBef>
                <a:spcPts val="0"/>
              </a:spcBef>
              <a:buNone/>
            </a:pPr>
            <a:r>
              <a:rPr lang="ru-RU" sz="2400" dirty="0">
                <a:latin typeface="Times New Roman" panose="02020603050405020304" pitchFamily="18" charset="0"/>
                <a:cs typeface="Times New Roman" panose="02020603050405020304" pitchFamily="18" charset="0"/>
              </a:rPr>
              <a:t>В) После выполнения задания ребенок ещё раз называет слова, также их повторяет через 30 минут.</a:t>
            </a:r>
          </a:p>
          <a:p>
            <a:pPr marL="0" indent="0">
              <a:lnSpc>
                <a:spcPct val="100000"/>
              </a:lnSpc>
              <a:spcBef>
                <a:spcPts val="0"/>
              </a:spcBef>
              <a:buNone/>
            </a:pPr>
            <a:endParaRPr lang="ru-RU" sz="2400" dirty="0">
              <a:latin typeface="Times New Roman" panose="02020603050405020304" pitchFamily="18" charset="0"/>
              <a:cs typeface="Times New Roman" panose="02020603050405020304" pitchFamily="18" charset="0"/>
            </a:endParaRPr>
          </a:p>
          <a:p>
            <a:pPr marL="0" indent="0">
              <a:buNone/>
            </a:pPr>
            <a:endParaRPr lang="ru-RU" sz="1500" i="1" dirty="0">
              <a:latin typeface="Times New Roman" panose="02020603050405020304" pitchFamily="18" charset="0"/>
              <a:cs typeface="Times New Roman" panose="02020603050405020304" pitchFamily="18" charset="0"/>
            </a:endParaRPr>
          </a:p>
          <a:p>
            <a:pPr marL="0" indent="0">
              <a:buNone/>
            </a:pPr>
            <a:r>
              <a:rPr lang="ru-RU" sz="1500" i="1" dirty="0">
                <a:latin typeface="Times New Roman" panose="02020603050405020304" pitchFamily="18" charset="0"/>
                <a:cs typeface="Times New Roman" panose="02020603050405020304" pitchFamily="18" charset="0"/>
              </a:rPr>
              <a:t>Литературный источник: </a:t>
            </a:r>
          </a:p>
          <a:p>
            <a:pPr marL="0" indent="0">
              <a:buNone/>
            </a:pPr>
            <a:r>
              <a:rPr lang="ru-RU" sz="1500" i="1" dirty="0">
                <a:latin typeface="Times New Roman" panose="02020603050405020304" pitchFamily="18" charset="0"/>
                <a:cs typeface="Times New Roman" panose="02020603050405020304" pitchFamily="18" charset="0"/>
              </a:rPr>
              <a:t>Левченко И.Ю., Дубровина Т.И., «Дети с общим недоразвитием речи: Развитие памяти» -112с. </a:t>
            </a:r>
          </a:p>
          <a:p>
            <a:pPr marL="0" indent="0">
              <a:lnSpc>
                <a:spcPct val="100000"/>
              </a:lnSpc>
              <a:spcBef>
                <a:spcPts val="0"/>
              </a:spcBef>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1505702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C509FD7-F855-4DDA-9C33-CF312395DE9D}"/>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3. Магазин</a:t>
            </a:r>
          </a:p>
        </p:txBody>
      </p:sp>
      <p:sp>
        <p:nvSpPr>
          <p:cNvPr id="3" name="Объект 2">
            <a:extLst>
              <a:ext uri="{FF2B5EF4-FFF2-40B4-BE49-F238E27FC236}">
                <a16:creationId xmlns:a16="http://schemas.microsoft.com/office/drawing/2014/main" xmlns="" id="{59A58979-DB57-4845-B2AE-B1808AF6B3AA}"/>
              </a:ext>
            </a:extLst>
          </p:cNvPr>
          <p:cNvSpPr>
            <a:spLocks noGrp="1"/>
          </p:cNvSpPr>
          <p:nvPr>
            <p:ph idx="1"/>
          </p:nvPr>
        </p:nvSpPr>
        <p:spPr/>
        <p:txBody>
          <a:bodyPr>
            <a:normAutofit fontScale="92500" lnSpcReduction="20000"/>
          </a:bodyPr>
          <a:lstStyle/>
          <a:p>
            <a:pPr marL="0" indent="0">
              <a:buNone/>
            </a:pPr>
            <a:r>
              <a:rPr lang="ru-RU" i="1" dirty="0">
                <a:latin typeface="Times New Roman" panose="02020603050405020304" pitchFamily="18" charset="0"/>
                <a:cs typeface="Times New Roman" panose="02020603050405020304" pitchFamily="18" charset="0"/>
              </a:rPr>
              <a:t>Стимульный материал: картинки с изображением предметов или муляжи.</a:t>
            </a:r>
          </a:p>
          <a:p>
            <a:pPr marL="0" indent="0">
              <a:buNone/>
            </a:pPr>
            <a:r>
              <a:rPr lang="ru-RU" dirty="0">
                <a:latin typeface="Times New Roman" panose="02020603050405020304" pitchFamily="18" charset="0"/>
                <a:cs typeface="Times New Roman" panose="02020603050405020304" pitchFamily="18" charset="0"/>
              </a:rPr>
              <a:t>Педагог предлагает ребенку пойти в "магазин" и принести те предметы, которые надо купить (предметы перечисляются, начиная с 1-2, постепенно количеств о предметов увеличивается до 5-7).</a:t>
            </a:r>
          </a:p>
          <a:p>
            <a:pPr marL="0" indent="0">
              <a:buNone/>
            </a:pPr>
            <a:r>
              <a:rPr lang="ru-RU" i="1" dirty="0">
                <a:latin typeface="Times New Roman" panose="02020603050405020304" pitchFamily="18" charset="0"/>
                <a:cs typeface="Times New Roman" panose="02020603050405020304" pitchFamily="18" charset="0"/>
              </a:rPr>
              <a:t>В этой игре полезно использовать различные роли и периодически их менять: и взрослый и ребенок по очереди могут быть и дочкой (или сыном), и мамой (или папой), и продавцом, который сначала выслушивает заказ покупателя, а потом идет подбирать товар в магазин, например "Продукты" -хлеб, молоко... или "Игрушки" - ...</a:t>
            </a:r>
          </a:p>
          <a:p>
            <a:pPr marL="0" indent="0">
              <a:buNone/>
            </a:pPr>
            <a:endParaRPr lang="ru-RU" sz="1500" i="1" dirty="0">
              <a:latin typeface="Times New Roman" panose="02020603050405020304" pitchFamily="18" charset="0"/>
              <a:cs typeface="Times New Roman" panose="02020603050405020304" pitchFamily="18" charset="0"/>
            </a:endParaRPr>
          </a:p>
          <a:p>
            <a:pPr marL="0" indent="0">
              <a:buNone/>
            </a:pPr>
            <a:r>
              <a:rPr lang="ru-RU" sz="1500" i="1" dirty="0">
                <a:latin typeface="Times New Roman" panose="02020603050405020304" pitchFamily="18" charset="0"/>
                <a:cs typeface="Times New Roman" panose="02020603050405020304" pitchFamily="18" charset="0"/>
              </a:rPr>
              <a:t>Литературный источник: </a:t>
            </a:r>
          </a:p>
          <a:p>
            <a:pPr marL="0" indent="0">
              <a:buNone/>
            </a:pPr>
            <a:r>
              <a:rPr lang="ru-RU" sz="1500" i="1" dirty="0">
                <a:latin typeface="Times New Roman" panose="02020603050405020304" pitchFamily="18" charset="0"/>
                <a:cs typeface="Times New Roman" panose="02020603050405020304" pitchFamily="18" charset="0"/>
              </a:rPr>
              <a:t>Левченко И.Ю., Дубровина Т.И., «Дети с общим недоразвитием речи: Развитие памяти» -120с. </a:t>
            </a: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1051482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1EA529F-5ED9-4295-9E22-DBBDBC87A0FE}"/>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4. Восстанови слово</a:t>
            </a:r>
          </a:p>
        </p:txBody>
      </p:sp>
      <p:sp>
        <p:nvSpPr>
          <p:cNvPr id="3" name="Объект 2">
            <a:extLst>
              <a:ext uri="{FF2B5EF4-FFF2-40B4-BE49-F238E27FC236}">
                <a16:creationId xmlns:a16="http://schemas.microsoft.com/office/drawing/2014/main" xmlns="" id="{E49203E0-F33D-44DE-83CC-8CF5920DDB7D}"/>
              </a:ext>
            </a:extLst>
          </p:cNvPr>
          <p:cNvSpPr>
            <a:spLocks noGrp="1"/>
          </p:cNvSpPr>
          <p:nvPr>
            <p:ph idx="1"/>
          </p:nvPr>
        </p:nvSpPr>
        <p:spPr/>
        <p:txBody>
          <a:bodyPr>
            <a:normAutofit/>
          </a:bodyPr>
          <a:lstStyle/>
          <a:p>
            <a:pPr marL="0" indent="0">
              <a:buNone/>
            </a:pPr>
            <a:r>
              <a:rPr lang="ru-RU" i="1" dirty="0">
                <a:latin typeface="Times New Roman" panose="02020603050405020304" pitchFamily="18" charset="0"/>
                <a:cs typeface="Times New Roman" panose="02020603050405020304" pitchFamily="18" charset="0"/>
              </a:rPr>
              <a:t>Стимульный материал: картинки с изображением предметов.</a:t>
            </a:r>
          </a:p>
          <a:p>
            <a:pPr marL="0" indent="0">
              <a:buNone/>
            </a:pPr>
            <a:r>
              <a:rPr lang="ru-RU" dirty="0">
                <a:latin typeface="Times New Roman" panose="02020603050405020304" pitchFamily="18" charset="0"/>
                <a:cs typeface="Times New Roman" panose="02020603050405020304" pitchFamily="18" charset="0"/>
              </a:rPr>
              <a:t>Ребенку зачитываются 5-7 слов, не связанных между собой по смыслу: корова, стол, стена, письмо, цветок, сумка, голова. Затем, ряд читается заново с пропуском в одно слово. Вариант задания: при повторном прочтении можно заменить одно слово другим (из одного семантического поля, например, "корова-теленок" или близким по звучанию "стол-стон"; ребенок должен найти ошибку. Если ребенок затрудняется , то можно попросить ребенка выбрать подходящие картинки и назвать слова.</a:t>
            </a:r>
          </a:p>
          <a:p>
            <a:pPr marL="0" indent="0">
              <a:buNone/>
            </a:pPr>
            <a:r>
              <a:rPr lang="ru-RU" sz="1500" i="1" dirty="0">
                <a:latin typeface="Times New Roman" panose="02020603050405020304" pitchFamily="18" charset="0"/>
                <a:cs typeface="Times New Roman" panose="02020603050405020304" pitchFamily="18" charset="0"/>
              </a:rPr>
              <a:t>Литературный источник: </a:t>
            </a:r>
          </a:p>
          <a:p>
            <a:pPr marL="0" indent="0">
              <a:buNone/>
            </a:pPr>
            <a:r>
              <a:rPr lang="ru-RU" sz="1500" i="1" dirty="0">
                <a:latin typeface="Times New Roman" panose="02020603050405020304" pitchFamily="18" charset="0"/>
                <a:cs typeface="Times New Roman" panose="02020603050405020304" pitchFamily="18" charset="0"/>
              </a:rPr>
              <a:t>Левченко И.Ю., Дубровина Т.И., «Дети с общим недоразвитием речи: Развитие памяти» -120с. </a:t>
            </a: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65627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1EB7CD8-F08D-4026-8971-932F7597FFF3}"/>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5. Повтори и продолжи</a:t>
            </a:r>
          </a:p>
        </p:txBody>
      </p:sp>
      <p:sp>
        <p:nvSpPr>
          <p:cNvPr id="3" name="Объект 2">
            <a:extLst>
              <a:ext uri="{FF2B5EF4-FFF2-40B4-BE49-F238E27FC236}">
                <a16:creationId xmlns:a16="http://schemas.microsoft.com/office/drawing/2014/main" xmlns="" id="{4A564841-9C07-4C2C-B691-771D9ACE4403}"/>
              </a:ext>
            </a:extLst>
          </p:cNvPr>
          <p:cNvSpPr>
            <a:spLocks noGrp="1"/>
          </p:cNvSpPr>
          <p:nvPr>
            <p:ph idx="1"/>
          </p:nvPr>
        </p:nvSpPr>
        <p:spPr/>
        <p:txBody>
          <a:bodyPr>
            <a:normAutofit lnSpcReduction="10000"/>
          </a:bodyPr>
          <a:lstStyle/>
          <a:p>
            <a:pPr marL="0" indent="0">
              <a:buNone/>
            </a:pPr>
            <a:r>
              <a:rPr lang="ru-RU" dirty="0">
                <a:latin typeface="Times New Roman" panose="02020603050405020304" pitchFamily="18" charset="0"/>
                <a:cs typeface="Times New Roman" panose="02020603050405020304" pitchFamily="18" charset="0"/>
              </a:rPr>
              <a:t>Ребенок называет какое-нибудь слово, следующий участник игры повторяет это слово и называет свое новое. Таким образом, каждый участник повторяет весь предыдущий ряд , добавляя в конце новое слово. Вариант игры: составление рядов из слов одной обобщающей группы, например: ягоды, фрукты, животные, мебель, посуда; из определений к существительному, например: "Арбуз какой?" Ответы: зеленый, полосатый, сладкий, сочный, большой, тяжелый, вкусный. Более сложным является задание на составление связного рассказа, когда каждый их участников, повторяя предыдущие предложения, добавляет своё.</a:t>
            </a:r>
          </a:p>
          <a:p>
            <a:pPr marL="0" indent="0">
              <a:buNone/>
            </a:pPr>
            <a:r>
              <a:rPr lang="ru-RU" sz="1500" i="1" dirty="0">
                <a:latin typeface="Times New Roman" panose="02020603050405020304" pitchFamily="18" charset="0"/>
                <a:cs typeface="Times New Roman" panose="02020603050405020304" pitchFamily="18" charset="0"/>
              </a:rPr>
              <a:t>Литературный источник: </a:t>
            </a:r>
          </a:p>
          <a:p>
            <a:pPr marL="0" indent="0">
              <a:buNone/>
            </a:pPr>
            <a:r>
              <a:rPr lang="ru-RU" sz="1500" i="1" dirty="0">
                <a:latin typeface="Times New Roman" panose="02020603050405020304" pitchFamily="18" charset="0"/>
                <a:cs typeface="Times New Roman" panose="02020603050405020304" pitchFamily="18" charset="0"/>
              </a:rPr>
              <a:t>Левченко И.Ю., Дубровина Т.И., «Дети с общим недоразвитием речи: Развитие памяти» -120-121с. </a:t>
            </a: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1785190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BA0A296-92DC-47A7-A85E-E1E558C622F1}"/>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6. Запомни нужные слова </a:t>
            </a:r>
            <a:br>
              <a:rPr lang="ru-RU"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(опосредованное запоминание)</a:t>
            </a:r>
          </a:p>
        </p:txBody>
      </p:sp>
      <p:sp>
        <p:nvSpPr>
          <p:cNvPr id="3" name="Объект 2">
            <a:extLst>
              <a:ext uri="{FF2B5EF4-FFF2-40B4-BE49-F238E27FC236}">
                <a16:creationId xmlns:a16="http://schemas.microsoft.com/office/drawing/2014/main" xmlns="" id="{15B666E6-D150-44D7-AE86-AEF6C5EBF726}"/>
              </a:ext>
            </a:extLst>
          </p:cNvPr>
          <p:cNvSpPr>
            <a:spLocks noGrp="1"/>
          </p:cNvSpPr>
          <p:nvPr>
            <p:ph idx="1"/>
          </p:nvPr>
        </p:nvSpPr>
        <p:spPr/>
        <p:txBody>
          <a:bodyPr>
            <a:normAutofit fontScale="92500"/>
          </a:bodyPr>
          <a:lstStyle/>
          <a:p>
            <a:pPr marL="0" indent="0">
              <a:buNone/>
            </a:pPr>
            <a:r>
              <a:rPr lang="ru-RU" sz="3200" i="1" dirty="0">
                <a:latin typeface="Times New Roman" panose="02020603050405020304" pitchFamily="18" charset="0"/>
                <a:cs typeface="Times New Roman" panose="02020603050405020304" pitchFamily="18" charset="0"/>
              </a:rPr>
              <a:t>Стимульный материал: картинки с изображением предметов.</a:t>
            </a:r>
          </a:p>
          <a:p>
            <a:pPr marL="0" indent="0">
              <a:buNone/>
            </a:pPr>
            <a:endParaRPr lang="ru-RU" sz="1700" dirty="0">
              <a:latin typeface="Times New Roman" panose="02020603050405020304" pitchFamily="18" charset="0"/>
              <a:cs typeface="Times New Roman" panose="02020603050405020304" pitchFamily="18" charset="0"/>
            </a:endParaRPr>
          </a:p>
          <a:p>
            <a:pPr marL="0" indent="0">
              <a:buNone/>
            </a:pPr>
            <a:r>
              <a:rPr lang="ru-RU" sz="3000" dirty="0">
                <a:latin typeface="Times New Roman" panose="02020603050405020304" pitchFamily="18" charset="0"/>
                <a:cs typeface="Times New Roman" panose="02020603050405020304" pitchFamily="18" charset="0"/>
              </a:rPr>
              <a:t>Из предложенных фраз (рассказов) ребенок запоминает только те слова,  которые обозначают: погодные условия, транспорт, растения и т.п. Для более прочного запоминания подбираются предметные картинки: либо с изображением названных предметов, либо такие, которые могут об этом предмете напомнить. </a:t>
            </a:r>
          </a:p>
          <a:p>
            <a:pPr marL="0" indent="0">
              <a:buNone/>
            </a:pPr>
            <a:endParaRPr lang="ru-RU" sz="1400" i="1" dirty="0">
              <a:latin typeface="Times New Roman" panose="02020603050405020304" pitchFamily="18" charset="0"/>
              <a:cs typeface="Times New Roman" panose="02020603050405020304" pitchFamily="18" charset="0"/>
            </a:endParaRPr>
          </a:p>
          <a:p>
            <a:pPr marL="0" indent="0">
              <a:buNone/>
            </a:pPr>
            <a:endParaRPr lang="ru-RU" sz="1400" i="1" dirty="0">
              <a:latin typeface="Times New Roman" panose="02020603050405020304" pitchFamily="18" charset="0"/>
              <a:cs typeface="Times New Roman" panose="02020603050405020304" pitchFamily="18" charset="0"/>
            </a:endParaRPr>
          </a:p>
          <a:p>
            <a:pPr marL="0" indent="0">
              <a:buNone/>
            </a:pPr>
            <a:r>
              <a:rPr lang="ru-RU" sz="1400" i="1" dirty="0">
                <a:latin typeface="Times New Roman" panose="02020603050405020304" pitchFamily="18" charset="0"/>
                <a:cs typeface="Times New Roman" panose="02020603050405020304" pitchFamily="18" charset="0"/>
              </a:rPr>
              <a:t>Литературный источник: </a:t>
            </a:r>
          </a:p>
          <a:p>
            <a:pPr marL="0" indent="0">
              <a:buNone/>
            </a:pPr>
            <a:r>
              <a:rPr lang="ru-RU" sz="1400" i="1" dirty="0">
                <a:latin typeface="Times New Roman" panose="02020603050405020304" pitchFamily="18" charset="0"/>
                <a:cs typeface="Times New Roman" panose="02020603050405020304" pitchFamily="18" charset="0"/>
              </a:rPr>
              <a:t>Левченко И.Ю., Дубровина Т.И., «Дети с общим недоразвитием речи: Развитие памяти» -121с. </a:t>
            </a:r>
          </a:p>
          <a:p>
            <a:endParaRPr lang="ru-RU" dirty="0"/>
          </a:p>
        </p:txBody>
      </p:sp>
    </p:spTree>
    <p:extLst>
      <p:ext uri="{BB962C8B-B14F-4D97-AF65-F5344CB8AC3E}">
        <p14:creationId xmlns="" xmlns:p14="http://schemas.microsoft.com/office/powerpoint/2010/main" val="39254490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51EC2EF-6899-4DED-AD90-ECB39256D72A}"/>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7. Цепочка ассоциаций</a:t>
            </a:r>
          </a:p>
        </p:txBody>
      </p:sp>
      <p:sp>
        <p:nvSpPr>
          <p:cNvPr id="3" name="Объект 2">
            <a:extLst>
              <a:ext uri="{FF2B5EF4-FFF2-40B4-BE49-F238E27FC236}">
                <a16:creationId xmlns:a16="http://schemas.microsoft.com/office/drawing/2014/main" xmlns="" id="{C7A4BFB9-D795-410A-9CAA-26CC6A801E96}"/>
              </a:ext>
            </a:extLst>
          </p:cNvPr>
          <p:cNvSpPr>
            <a:spLocks noGrp="1"/>
          </p:cNvSpPr>
          <p:nvPr>
            <p:ph idx="1"/>
          </p:nvPr>
        </p:nvSpPr>
        <p:spPr/>
        <p:txBody>
          <a:bodyPr>
            <a:normAutofit fontScale="92500" lnSpcReduction="10000"/>
          </a:bodyPr>
          <a:lstStyle/>
          <a:p>
            <a:pPr marL="0" indent="0">
              <a:buNone/>
            </a:pPr>
            <a:r>
              <a:rPr lang="ru-RU" i="1" dirty="0">
                <a:latin typeface="Times New Roman" panose="02020603050405020304" pitchFamily="18" charset="0"/>
                <a:cs typeface="Times New Roman" panose="02020603050405020304" pitchFamily="18" charset="0"/>
              </a:rPr>
              <a:t>Стимульный материал: сюжетные картинки.</a:t>
            </a:r>
          </a:p>
          <a:p>
            <a:pPr marL="0" indent="0">
              <a:buNone/>
            </a:pPr>
            <a:r>
              <a:rPr lang="ru-RU" dirty="0"/>
              <a:t>Ребенку необходимо запомнить несколько не связанных между собой слов, например: дом, кот, окно, лес, апельсин и т.п. Для этого необходимо применить метод искусственных ассоциаций. Педагог говорит: Представьте себе дом, по которому ходит пушистый кот, который выпрыгивает в окно и оказывается в лесу, где на деревьях растут апельсины и т.д. Скрепив так между собой все слова, вы неожиданно убедитесь, что припоминаете их в нужном порядке от начала до конца". Если дети затрудняются, можно предложить им подобрать подходящую сюжетную картинку.</a:t>
            </a:r>
          </a:p>
          <a:p>
            <a:pPr marL="0" indent="0">
              <a:buNone/>
            </a:pPr>
            <a:endParaRPr lang="ru-RU" sz="1500" i="1" dirty="0">
              <a:latin typeface="Times New Roman" panose="02020603050405020304" pitchFamily="18" charset="0"/>
              <a:cs typeface="Times New Roman" panose="02020603050405020304" pitchFamily="18" charset="0"/>
            </a:endParaRPr>
          </a:p>
          <a:p>
            <a:pPr marL="0" indent="0">
              <a:buNone/>
            </a:pPr>
            <a:r>
              <a:rPr lang="ru-RU" sz="1500" i="1" dirty="0">
                <a:latin typeface="Times New Roman" panose="02020603050405020304" pitchFamily="18" charset="0"/>
                <a:cs typeface="Times New Roman" panose="02020603050405020304" pitchFamily="18" charset="0"/>
              </a:rPr>
              <a:t>Литературный источник: </a:t>
            </a:r>
          </a:p>
          <a:p>
            <a:pPr marL="0" indent="0">
              <a:buNone/>
            </a:pPr>
            <a:r>
              <a:rPr lang="ru-RU" sz="1500" i="1" dirty="0">
                <a:latin typeface="Times New Roman" panose="02020603050405020304" pitchFamily="18" charset="0"/>
                <a:cs typeface="Times New Roman" panose="02020603050405020304" pitchFamily="18" charset="0"/>
              </a:rPr>
              <a:t>Левченко И.Ю., Дубровина Т.И., «Дети с общим недоразвитием речи: Развитие памяти» -121с. </a:t>
            </a:r>
          </a:p>
          <a:p>
            <a:pPr marL="0" indent="0">
              <a:buNone/>
            </a:pPr>
            <a:endParaRPr lang="ru-RU" dirty="0"/>
          </a:p>
        </p:txBody>
      </p:sp>
    </p:spTree>
    <p:extLst>
      <p:ext uri="{BB962C8B-B14F-4D97-AF65-F5344CB8AC3E}">
        <p14:creationId xmlns="" xmlns:p14="http://schemas.microsoft.com/office/powerpoint/2010/main" val="3821527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3728BEC-B0B3-4EAD-B8B5-EBEDBB5937BD}"/>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8. День рождения куклы</a:t>
            </a:r>
          </a:p>
        </p:txBody>
      </p:sp>
      <p:sp>
        <p:nvSpPr>
          <p:cNvPr id="3" name="Объект 2">
            <a:extLst>
              <a:ext uri="{FF2B5EF4-FFF2-40B4-BE49-F238E27FC236}">
                <a16:creationId xmlns:a16="http://schemas.microsoft.com/office/drawing/2014/main" xmlns="" id="{FC034F5A-BA8F-463A-86EC-E48D75F54ABF}"/>
              </a:ext>
            </a:extLst>
          </p:cNvPr>
          <p:cNvSpPr>
            <a:spLocks noGrp="1"/>
          </p:cNvSpPr>
          <p:nvPr>
            <p:ph idx="1"/>
          </p:nvPr>
        </p:nvSpPr>
        <p:spPr/>
        <p:txBody>
          <a:bodyPr>
            <a:normAutofit/>
          </a:bodyPr>
          <a:lstStyle/>
          <a:p>
            <a:pPr marL="0" indent="0">
              <a:buNone/>
            </a:pPr>
            <a:r>
              <a:rPr lang="ru-RU" i="1" dirty="0">
                <a:latin typeface="Times New Roman" panose="02020603050405020304" pitchFamily="18" charset="0"/>
                <a:cs typeface="Times New Roman" panose="02020603050405020304" pitchFamily="18" charset="0"/>
              </a:rPr>
              <a:t>Стимульный материал: куклы, </a:t>
            </a:r>
            <a:r>
              <a:rPr lang="ru-RU" i="1" dirty="0" err="1">
                <a:latin typeface="Times New Roman" panose="02020603050405020304" pitchFamily="18" charset="0"/>
                <a:cs typeface="Times New Roman" panose="02020603050405020304" pitchFamily="18" charset="0"/>
              </a:rPr>
              <a:t>посудка</a:t>
            </a:r>
            <a:r>
              <a:rPr lang="ru-RU" i="1"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Ведущий сообщает ребенку, что у куклы Оли день рождения и скоро придут гости поздравить именинницу. Ребенок должен угощать чаем, обращаясь к каждому гостю по имени. Ведущий показывает игрушки и называют, как их зовут. Ребенок накрывает на стол, сажает гостей, поит их чаем и обращается к ним по имени. </a:t>
            </a:r>
            <a:r>
              <a:rPr lang="ru-RU" i="1" dirty="0">
                <a:latin typeface="Times New Roman" panose="02020603050405020304" pitchFamily="18" charset="0"/>
                <a:cs typeface="Times New Roman" panose="02020603050405020304" pitchFamily="18" charset="0"/>
              </a:rPr>
              <a:t>Игру можно усложнить, постепенно увеличивая количество гостей до 6-7.</a:t>
            </a:r>
          </a:p>
          <a:p>
            <a:pPr marL="0" indent="0">
              <a:buNone/>
            </a:pPr>
            <a:endParaRPr lang="ru-RU" sz="1400" i="1" dirty="0">
              <a:latin typeface="Times New Roman" panose="02020603050405020304" pitchFamily="18" charset="0"/>
              <a:cs typeface="Times New Roman" panose="02020603050405020304" pitchFamily="18" charset="0"/>
            </a:endParaRPr>
          </a:p>
          <a:p>
            <a:pPr marL="0" indent="0">
              <a:buNone/>
            </a:pPr>
            <a:r>
              <a:rPr lang="ru-RU" sz="1500" i="1" dirty="0">
                <a:latin typeface="Times New Roman" panose="02020603050405020304" pitchFamily="18" charset="0"/>
                <a:cs typeface="Times New Roman" panose="02020603050405020304" pitchFamily="18" charset="0"/>
              </a:rPr>
              <a:t>Литературный источник: </a:t>
            </a:r>
          </a:p>
          <a:p>
            <a:pPr marL="0" indent="0">
              <a:buNone/>
            </a:pPr>
            <a:r>
              <a:rPr lang="ru-RU" sz="1500" i="1" dirty="0">
                <a:latin typeface="Times New Roman" panose="02020603050405020304" pitchFamily="18" charset="0"/>
                <a:cs typeface="Times New Roman" panose="02020603050405020304" pitchFamily="18" charset="0"/>
              </a:rPr>
              <a:t>Левченко И.Ю., Дубровина Т.И., «Дети с общим недоразвитием речи: Развитие памяти» -121с. </a:t>
            </a:r>
          </a:p>
          <a:p>
            <a:pPr marL="0" indent="0">
              <a:buNone/>
            </a:pPr>
            <a:endParaRPr lang="ru-RU" i="1" dirty="0">
              <a:latin typeface="Times New Roman" panose="02020603050405020304" pitchFamily="18" charset="0"/>
              <a:cs typeface="Times New Roman" panose="02020603050405020304" pitchFamily="18" charset="0"/>
            </a:endParaRPr>
          </a:p>
          <a:p>
            <a:pPr marL="0" indent="0">
              <a:buNone/>
            </a:pPr>
            <a:endParaRPr lang="ru-RU" i="1" dirty="0">
              <a:latin typeface="Times New Roman" panose="02020603050405020304" pitchFamily="18" charset="0"/>
              <a:cs typeface="Times New Roman" panose="02020603050405020304" pitchFamily="18" charset="0"/>
            </a:endParaRPr>
          </a:p>
          <a:p>
            <a:pPr marL="0" indent="0">
              <a:buNone/>
            </a:pP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87243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212B740-0F88-4FB0-AA2D-361A357EBBC6}"/>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2. Изобрази предмет</a:t>
            </a:r>
          </a:p>
        </p:txBody>
      </p:sp>
      <p:sp>
        <p:nvSpPr>
          <p:cNvPr id="3" name="Объект 2">
            <a:extLst>
              <a:ext uri="{FF2B5EF4-FFF2-40B4-BE49-F238E27FC236}">
                <a16:creationId xmlns:a16="http://schemas.microsoft.com/office/drawing/2014/main" xmlns="" id="{52972782-6424-4232-A692-0334F0A2385C}"/>
              </a:ext>
            </a:extLst>
          </p:cNvPr>
          <p:cNvSpPr>
            <a:spLocks noGrp="1"/>
          </p:cNvSpPr>
          <p:nvPr>
            <p:ph idx="1"/>
          </p:nvPr>
        </p:nvSpPr>
        <p:spPr/>
        <p:txBody>
          <a:bodyPr>
            <a:normAutofit fontScale="85000" lnSpcReduction="20000"/>
          </a:bodyPr>
          <a:lstStyle/>
          <a:p>
            <a:pPr marL="0" indent="0">
              <a:lnSpc>
                <a:spcPct val="110000"/>
              </a:lnSpc>
              <a:spcBef>
                <a:spcPts val="0"/>
              </a:spcBef>
              <a:buNone/>
            </a:pPr>
            <a:r>
              <a:rPr lang="ru-RU" sz="3200" dirty="0">
                <a:latin typeface="Times New Roman" panose="02020603050405020304" pitchFamily="18" charset="0"/>
                <a:cs typeface="Times New Roman" panose="02020603050405020304" pitchFamily="18" charset="0"/>
              </a:rPr>
              <a:t>Дети образуют большой круг. </a:t>
            </a:r>
          </a:p>
          <a:p>
            <a:pPr marL="0" indent="0">
              <a:lnSpc>
                <a:spcPct val="110000"/>
              </a:lnSpc>
              <a:spcBef>
                <a:spcPts val="0"/>
              </a:spcBef>
              <a:buNone/>
            </a:pPr>
            <a:r>
              <a:rPr lang="ru-RU" sz="3200" dirty="0">
                <a:latin typeface="Times New Roman" panose="02020603050405020304" pitchFamily="18" charset="0"/>
                <a:cs typeface="Times New Roman" panose="02020603050405020304" pitchFamily="18" charset="0"/>
              </a:rPr>
              <a:t>Психолог говорит: " Сейчас каждый из вас задумает предмет, мысленно разглядит его, вспомнит его форму (цвет, запах, вкус). </a:t>
            </a:r>
          </a:p>
          <a:p>
            <a:pPr marL="0" indent="0">
              <a:lnSpc>
                <a:spcPct val="110000"/>
              </a:lnSpc>
              <a:spcBef>
                <a:spcPts val="0"/>
              </a:spcBef>
              <a:buNone/>
            </a:pPr>
            <a:r>
              <a:rPr lang="ru-RU" sz="3200" dirty="0">
                <a:latin typeface="Times New Roman" panose="02020603050405020304" pitchFamily="18" charset="0"/>
                <a:cs typeface="Times New Roman" panose="02020603050405020304" pitchFamily="18" charset="0"/>
              </a:rPr>
              <a:t>Даётся время детям для возникновения у них представлений. Психолог продолжает: "А теперь по очереди покажите форму задуманного предмета с помощью рук". </a:t>
            </a:r>
          </a:p>
          <a:p>
            <a:pPr marL="0" indent="0">
              <a:lnSpc>
                <a:spcPct val="110000"/>
              </a:lnSpc>
              <a:spcBef>
                <a:spcPts val="0"/>
              </a:spcBef>
              <a:buNone/>
            </a:pPr>
            <a:r>
              <a:rPr lang="ru-RU" sz="3200" dirty="0">
                <a:latin typeface="Times New Roman" panose="02020603050405020304" pitchFamily="18" charset="0"/>
                <a:cs typeface="Times New Roman" panose="02020603050405020304" pitchFamily="18" charset="0"/>
              </a:rPr>
              <a:t>Дети поочередно выполняют инструкцию. Остальные участники пытаются угадать, какой предмет показывает ребенок.</a:t>
            </a:r>
          </a:p>
          <a:p>
            <a:pPr marL="0" indent="0">
              <a:buNone/>
            </a:pPr>
            <a:endParaRPr lang="ru-RU" sz="3200" dirty="0"/>
          </a:p>
          <a:p>
            <a:pPr marL="0" indent="0">
              <a:buNone/>
            </a:pPr>
            <a:r>
              <a:rPr lang="ru-RU" sz="1400" i="1" dirty="0">
                <a:latin typeface="Times New Roman" panose="02020603050405020304" pitchFamily="18" charset="0"/>
                <a:cs typeface="Times New Roman" panose="02020603050405020304" pitchFamily="18" charset="0"/>
              </a:rPr>
              <a:t>Литературный источник:</a:t>
            </a:r>
          </a:p>
          <a:p>
            <a:pPr marL="0" indent="0">
              <a:buNone/>
            </a:pPr>
            <a:r>
              <a:rPr lang="ru-RU" sz="1400" dirty="0" err="1">
                <a:latin typeface="Times New Roman" panose="02020603050405020304" pitchFamily="18" charset="0"/>
                <a:cs typeface="Times New Roman" panose="02020603050405020304" pitchFamily="18" charset="0"/>
              </a:rPr>
              <a:t>Волковская</a:t>
            </a:r>
            <a:r>
              <a:rPr lang="ru-RU" sz="14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53</a:t>
            </a:r>
          </a:p>
          <a:p>
            <a:pPr marL="0" indent="0">
              <a:buNone/>
            </a:pPr>
            <a:endParaRPr lang="ru-RU" sz="3200" dirty="0"/>
          </a:p>
        </p:txBody>
      </p:sp>
    </p:spTree>
    <p:extLst>
      <p:ext uri="{BB962C8B-B14F-4D97-AF65-F5344CB8AC3E}">
        <p14:creationId xmlns="" xmlns:p14="http://schemas.microsoft.com/office/powerpoint/2010/main" val="37257858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B436539-2F2A-48E3-9B7B-54B15D7915C5}"/>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9. Шапка невидимка</a:t>
            </a:r>
          </a:p>
        </p:txBody>
      </p:sp>
      <p:sp>
        <p:nvSpPr>
          <p:cNvPr id="3" name="Объект 2">
            <a:extLst>
              <a:ext uri="{FF2B5EF4-FFF2-40B4-BE49-F238E27FC236}">
                <a16:creationId xmlns:a16="http://schemas.microsoft.com/office/drawing/2014/main" xmlns="" id="{52A79EFA-5158-4BA9-81D6-F91EDB2A36E1}"/>
              </a:ext>
            </a:extLst>
          </p:cNvPr>
          <p:cNvSpPr>
            <a:spLocks noGrp="1"/>
          </p:cNvSpPr>
          <p:nvPr>
            <p:ph idx="1"/>
          </p:nvPr>
        </p:nvSpPr>
        <p:spPr>
          <a:xfrm>
            <a:off x="838200" y="1555169"/>
            <a:ext cx="10515600" cy="4351338"/>
          </a:xfrm>
        </p:spPr>
        <p:txBody>
          <a:bodyPr>
            <a:normAutofit/>
          </a:bodyPr>
          <a:lstStyle/>
          <a:p>
            <a:pPr marL="0" indent="0">
              <a:buNone/>
            </a:pPr>
            <a:r>
              <a:rPr lang="ru-RU" sz="3200" i="1" dirty="0">
                <a:latin typeface="Times New Roman" panose="02020603050405020304" pitchFamily="18" charset="0"/>
                <a:cs typeface="Times New Roman" panose="02020603050405020304" pitchFamily="18" charset="0"/>
              </a:rPr>
              <a:t>Стимульный материал: картинки с изображением предметов или муляжи, шапка.</a:t>
            </a:r>
          </a:p>
          <a:p>
            <a:pPr marL="0" indent="0">
              <a:buNone/>
            </a:pPr>
            <a:endParaRPr lang="ru-RU" sz="3200" dirty="0">
              <a:latin typeface="Times New Roman" panose="02020603050405020304" pitchFamily="18" charset="0"/>
              <a:cs typeface="Times New Roman" panose="02020603050405020304" pitchFamily="18" charset="0"/>
            </a:endParaRPr>
          </a:p>
          <a:p>
            <a:pPr marL="0" indent="0">
              <a:buNone/>
            </a:pPr>
            <a:r>
              <a:rPr lang="ru-RU" sz="3200" dirty="0">
                <a:latin typeface="Times New Roman" panose="02020603050405020304" pitchFamily="18" charset="0"/>
                <a:cs typeface="Times New Roman" panose="02020603050405020304" pitchFamily="18" charset="0"/>
              </a:rPr>
              <a:t>В течение 3 секунд надо запомнить все предметы, собранные под шапкой, которая на это время поднимается, а затем перечислить их.</a:t>
            </a:r>
            <a:endParaRPr lang="ru-RU" dirty="0"/>
          </a:p>
          <a:p>
            <a:pPr marL="0" indent="0">
              <a:lnSpc>
                <a:spcPct val="120000"/>
              </a:lnSpc>
              <a:spcBef>
                <a:spcPts val="0"/>
              </a:spcBef>
              <a:buNone/>
            </a:pPr>
            <a:endParaRPr lang="ru-RU" dirty="0"/>
          </a:p>
          <a:p>
            <a:pPr marL="0" indent="0">
              <a:buNone/>
            </a:pPr>
            <a:r>
              <a:rPr lang="ru-RU" sz="1500" i="1" dirty="0">
                <a:latin typeface="Times New Roman" panose="02020603050405020304" pitchFamily="18" charset="0"/>
                <a:cs typeface="Times New Roman" panose="02020603050405020304" pitchFamily="18" charset="0"/>
              </a:rPr>
              <a:t>Литературный источник: </a:t>
            </a:r>
          </a:p>
          <a:p>
            <a:pPr marL="0" indent="0">
              <a:buNone/>
            </a:pPr>
            <a:r>
              <a:rPr lang="ru-RU" sz="1500" i="1" dirty="0">
                <a:latin typeface="Times New Roman" panose="02020603050405020304" pitchFamily="18" charset="0"/>
                <a:cs typeface="Times New Roman" panose="02020603050405020304" pitchFamily="18" charset="0"/>
              </a:rPr>
              <a:t>Левченко И.Ю., Дубровина Т.И., «Дети с общим недоразвитием речи: Развитие памяти» -122с. </a:t>
            </a:r>
          </a:p>
          <a:p>
            <a:endParaRPr lang="ru-RU" dirty="0"/>
          </a:p>
        </p:txBody>
      </p:sp>
    </p:spTree>
    <p:extLst>
      <p:ext uri="{BB962C8B-B14F-4D97-AF65-F5344CB8AC3E}">
        <p14:creationId xmlns="" xmlns:p14="http://schemas.microsoft.com/office/powerpoint/2010/main" val="16652744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C40B516-6078-4CE8-86AA-BCF398CDED30}"/>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10. Запомни и найди</a:t>
            </a:r>
          </a:p>
        </p:txBody>
      </p:sp>
      <p:sp>
        <p:nvSpPr>
          <p:cNvPr id="3" name="Объект 2">
            <a:extLst>
              <a:ext uri="{FF2B5EF4-FFF2-40B4-BE49-F238E27FC236}">
                <a16:creationId xmlns:a16="http://schemas.microsoft.com/office/drawing/2014/main" xmlns="" id="{B22FAB57-FD93-4032-89B9-AE4641E300A7}"/>
              </a:ext>
            </a:extLst>
          </p:cNvPr>
          <p:cNvSpPr>
            <a:spLocks noGrp="1"/>
          </p:cNvSpPr>
          <p:nvPr>
            <p:ph idx="1"/>
          </p:nvPr>
        </p:nvSpPr>
        <p:spPr>
          <a:xfrm>
            <a:off x="838200" y="1493949"/>
            <a:ext cx="10515600" cy="4683014"/>
          </a:xfrm>
        </p:spPr>
        <p:txBody>
          <a:bodyPr>
            <a:normAutofit fontScale="92500" lnSpcReduction="20000"/>
          </a:bodyPr>
          <a:lstStyle/>
          <a:p>
            <a:pPr marL="0" indent="0">
              <a:buNone/>
            </a:pPr>
            <a:r>
              <a:rPr lang="ru-RU" i="1" dirty="0">
                <a:latin typeface="Times New Roman" panose="02020603050405020304" pitchFamily="18" charset="0"/>
                <a:cs typeface="Times New Roman" panose="02020603050405020304" pitchFamily="18" charset="0"/>
              </a:rPr>
              <a:t>Стимульный материал: таблицы с изображением предметов, геометрических фигур.</a:t>
            </a:r>
          </a:p>
          <a:p>
            <a:pPr marL="0" indent="0">
              <a:buNone/>
            </a:pPr>
            <a:r>
              <a:rPr lang="ru-RU" dirty="0">
                <a:latin typeface="Times New Roman" panose="02020603050405020304" pitchFamily="18" charset="0"/>
                <a:cs typeface="Times New Roman" panose="02020603050405020304" pitchFamily="18" charset="0"/>
              </a:rPr>
              <a:t>Ребенку показывают верхнюю часть таблицы с изображением 3-4 предметов (нижнюю часть закрывают листом бумаги) и предлагают запомнить их, чтобы затем отыскать их среди других в нижней части таблицы. То же - с геометрическими фигурами. </a:t>
            </a:r>
          </a:p>
          <a:p>
            <a:pPr marL="0" indent="0">
              <a:buNone/>
            </a:pPr>
            <a:r>
              <a:rPr lang="ru-RU" i="1" dirty="0">
                <a:latin typeface="Times New Roman" panose="02020603050405020304" pitchFamily="18" charset="0"/>
                <a:cs typeface="Times New Roman" panose="02020603050405020304" pitchFamily="18" charset="0"/>
              </a:rPr>
              <a:t>Между запоминанием и отыскиванием изображений следует делать паузы разной длительности (от 5 с. до 5 мин.), причем паузы могут быть как "пустыми", так и заполненными какой-либо деятельностью, например: рисованием, выполнением физических упражнений, рассказыванием стихотворения.</a:t>
            </a:r>
          </a:p>
          <a:p>
            <a:pPr marL="0" indent="0">
              <a:buNone/>
            </a:pPr>
            <a:endParaRPr lang="ru-RU" sz="1600" i="1" dirty="0">
              <a:latin typeface="Times New Roman" panose="02020603050405020304" pitchFamily="18" charset="0"/>
              <a:cs typeface="Times New Roman" panose="02020603050405020304" pitchFamily="18" charset="0"/>
            </a:endParaRPr>
          </a:p>
          <a:p>
            <a:pPr marL="0" indent="0">
              <a:buNone/>
            </a:pPr>
            <a:r>
              <a:rPr lang="ru-RU" sz="1600" i="1" dirty="0">
                <a:latin typeface="Times New Roman" panose="02020603050405020304" pitchFamily="18" charset="0"/>
                <a:cs typeface="Times New Roman" panose="02020603050405020304" pitchFamily="18" charset="0"/>
              </a:rPr>
              <a:t>Литературный источник: </a:t>
            </a:r>
          </a:p>
          <a:p>
            <a:pPr marL="0" indent="0">
              <a:buNone/>
            </a:pPr>
            <a:r>
              <a:rPr lang="ru-RU" sz="1600" i="1" dirty="0">
                <a:latin typeface="Times New Roman" panose="02020603050405020304" pitchFamily="18" charset="0"/>
                <a:cs typeface="Times New Roman" panose="02020603050405020304" pitchFamily="18" charset="0"/>
              </a:rPr>
              <a:t>Левченко И.Ю., Дубровина Т.И., «Дети с общим недоразвитием речи: Развитие памяти» -122с. </a:t>
            </a:r>
          </a:p>
          <a:p>
            <a:pPr marL="0" indent="0">
              <a:buNone/>
            </a:pPr>
            <a:endParaRPr lang="ru-RU" i="1" dirty="0">
              <a:latin typeface="Times New Roman" panose="02020603050405020304" pitchFamily="18" charset="0"/>
              <a:cs typeface="Times New Roman" panose="02020603050405020304" pitchFamily="18" charset="0"/>
            </a:endParaRPr>
          </a:p>
          <a:p>
            <a:pPr marL="0" indent="0">
              <a:buNone/>
            </a:pP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7886350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A7961DB-7CB9-4557-9CBA-11F90CDE6010}"/>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11. Запомни точно</a:t>
            </a:r>
          </a:p>
        </p:txBody>
      </p:sp>
      <p:sp>
        <p:nvSpPr>
          <p:cNvPr id="3" name="Объект 2">
            <a:extLst>
              <a:ext uri="{FF2B5EF4-FFF2-40B4-BE49-F238E27FC236}">
                <a16:creationId xmlns:a16="http://schemas.microsoft.com/office/drawing/2014/main" xmlns="" id="{95EDEBBE-0ECC-4CA0-8A52-6A597454C212}"/>
              </a:ext>
            </a:extLst>
          </p:cNvPr>
          <p:cNvSpPr>
            <a:spLocks noGrp="1"/>
          </p:cNvSpPr>
          <p:nvPr>
            <p:ph idx="1"/>
          </p:nvPr>
        </p:nvSpPr>
        <p:spPr/>
        <p:txBody>
          <a:bodyPr>
            <a:normAutofit fontScale="77500" lnSpcReduction="20000"/>
          </a:bodyPr>
          <a:lstStyle/>
          <a:p>
            <a:pPr marL="0" indent="0">
              <a:buNone/>
            </a:pPr>
            <a:r>
              <a:rPr lang="ru-RU" sz="3500" i="1" dirty="0">
                <a:latin typeface="Times New Roman" panose="02020603050405020304" pitchFamily="18" charset="0"/>
                <a:cs typeface="Times New Roman" panose="02020603050405020304" pitchFamily="18" charset="0"/>
              </a:rPr>
              <a:t>Стимульный материал: бланки с 15-20 правильными и перевернутыми (сверху вниз, справа налево) фигурками, цифрами, буквами.</a:t>
            </a:r>
          </a:p>
          <a:p>
            <a:pPr marL="0" indent="0">
              <a:buNone/>
            </a:pPr>
            <a:endParaRPr lang="ru-RU" sz="2400" i="1" dirty="0">
              <a:latin typeface="Times New Roman" panose="02020603050405020304" pitchFamily="18" charset="0"/>
              <a:cs typeface="Times New Roman" panose="02020603050405020304" pitchFamily="18" charset="0"/>
            </a:endParaRPr>
          </a:p>
          <a:p>
            <a:pPr marL="0" indent="0">
              <a:buNone/>
            </a:pPr>
            <a:r>
              <a:rPr lang="ru-RU" sz="2400" i="1" dirty="0">
                <a:latin typeface="Times New Roman" panose="02020603050405020304" pitchFamily="18" charset="0"/>
                <a:cs typeface="Times New Roman" panose="02020603050405020304" pitchFamily="18" charset="0"/>
              </a:rPr>
              <a:t> </a:t>
            </a:r>
            <a:r>
              <a:rPr lang="ru-RU" sz="4000" dirty="0">
                <a:latin typeface="Times New Roman" panose="02020603050405020304" pitchFamily="18" charset="0"/>
                <a:cs typeface="Times New Roman" panose="02020603050405020304" pitchFamily="18" charset="0"/>
              </a:rPr>
              <a:t>Просят ребенка запомнить только правильные… или только перевернутые… Затем нарисовать их. </a:t>
            </a:r>
          </a:p>
          <a:p>
            <a:pPr marL="0" indent="0">
              <a:buNone/>
            </a:pPr>
            <a:r>
              <a:rPr lang="ru-RU" sz="4000" dirty="0">
                <a:latin typeface="Times New Roman" panose="02020603050405020304" pitchFamily="18" charset="0"/>
                <a:cs typeface="Times New Roman" panose="02020603050405020304" pitchFamily="18" charset="0"/>
              </a:rPr>
              <a:t>Время запоминания 15-20 с. </a:t>
            </a:r>
          </a:p>
          <a:p>
            <a:pPr marL="0" indent="0">
              <a:buNone/>
            </a:pPr>
            <a:r>
              <a:rPr lang="ru-RU" sz="4000" dirty="0">
                <a:latin typeface="Times New Roman" panose="02020603050405020304" pitchFamily="18" charset="0"/>
                <a:cs typeface="Times New Roman" panose="02020603050405020304" pitchFamily="18" charset="0"/>
              </a:rPr>
              <a:t>Количество запоминаемых фигур - от 5 до 10.</a:t>
            </a:r>
          </a:p>
          <a:p>
            <a:pPr marL="0" indent="0">
              <a:buNone/>
            </a:pPr>
            <a:endParaRPr lang="ru-RU" sz="2400" dirty="0">
              <a:latin typeface="Times New Roman" panose="02020603050405020304" pitchFamily="18" charset="0"/>
              <a:cs typeface="Times New Roman" panose="02020603050405020304" pitchFamily="18" charset="0"/>
            </a:endParaRPr>
          </a:p>
          <a:p>
            <a:pPr marL="0" indent="0">
              <a:buNone/>
            </a:pPr>
            <a:endParaRPr lang="ru-RU" sz="2400" dirty="0">
              <a:latin typeface="Times New Roman" panose="02020603050405020304" pitchFamily="18" charset="0"/>
              <a:cs typeface="Times New Roman" panose="02020603050405020304" pitchFamily="18" charset="0"/>
            </a:endParaRPr>
          </a:p>
          <a:p>
            <a:pPr marL="0" indent="0">
              <a:buNone/>
            </a:pPr>
            <a:r>
              <a:rPr lang="ru-RU" sz="1500" i="1" dirty="0">
                <a:latin typeface="Times New Roman" panose="02020603050405020304" pitchFamily="18" charset="0"/>
                <a:cs typeface="Times New Roman" panose="02020603050405020304" pitchFamily="18" charset="0"/>
              </a:rPr>
              <a:t>Литературный источник: </a:t>
            </a:r>
          </a:p>
          <a:p>
            <a:pPr marL="0" indent="0">
              <a:buNone/>
            </a:pPr>
            <a:r>
              <a:rPr lang="ru-RU" sz="1500" i="1" dirty="0">
                <a:latin typeface="Times New Roman" panose="02020603050405020304" pitchFamily="18" charset="0"/>
                <a:cs typeface="Times New Roman" panose="02020603050405020304" pitchFamily="18" charset="0"/>
              </a:rPr>
              <a:t>Левченко И.Ю., Дубровина Т.И., «Дети с общим недоразвитием речи: Развитие памяти» -122с. </a:t>
            </a:r>
          </a:p>
          <a:p>
            <a:pPr marL="0" indent="0">
              <a:buNone/>
            </a:pPr>
            <a:endParaRPr lang="ru-RU" sz="2400" dirty="0">
              <a:latin typeface="Times New Roman" panose="02020603050405020304" pitchFamily="18" charset="0"/>
              <a:cs typeface="Times New Roman" panose="02020603050405020304" pitchFamily="18" charset="0"/>
            </a:endParaRPr>
          </a:p>
          <a:p>
            <a:pPr marL="0" indent="0">
              <a:buNone/>
            </a:pPr>
            <a:endParaRPr lang="ru-RU"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7385831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53189B9-1B6F-40FB-A7C5-4A38B5596FAF}"/>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12. Запомни и нарисуй</a:t>
            </a:r>
          </a:p>
        </p:txBody>
      </p:sp>
      <p:sp>
        <p:nvSpPr>
          <p:cNvPr id="3" name="Объект 2">
            <a:extLst>
              <a:ext uri="{FF2B5EF4-FFF2-40B4-BE49-F238E27FC236}">
                <a16:creationId xmlns:a16="http://schemas.microsoft.com/office/drawing/2014/main" xmlns="" id="{0DFC5F08-004A-4F57-A729-D32B222685E7}"/>
              </a:ext>
            </a:extLst>
          </p:cNvPr>
          <p:cNvSpPr>
            <a:spLocks noGrp="1"/>
          </p:cNvSpPr>
          <p:nvPr>
            <p:ph idx="1"/>
          </p:nvPr>
        </p:nvSpPr>
        <p:spPr/>
        <p:txBody>
          <a:bodyPr>
            <a:normAutofit lnSpcReduction="10000"/>
          </a:bodyPr>
          <a:lstStyle/>
          <a:p>
            <a:pPr marL="0" indent="0">
              <a:buNone/>
            </a:pPr>
            <a:r>
              <a:rPr lang="ru-RU" i="1" dirty="0">
                <a:latin typeface="Times New Roman" panose="02020603050405020304" pitchFamily="18" charset="0"/>
                <a:cs typeface="Times New Roman" panose="02020603050405020304" pitchFamily="18" charset="0"/>
              </a:rPr>
              <a:t>Стимульный материал: образцы для запоминания на отдельных листах бумаги, а также чистый лист и карандаш для каждого ребенка.</a:t>
            </a:r>
          </a:p>
          <a:p>
            <a:pPr marL="0" indent="0">
              <a:buNone/>
            </a:pPr>
            <a:r>
              <a:rPr lang="ru-RU" dirty="0">
                <a:latin typeface="Times New Roman" panose="02020603050405020304" pitchFamily="18" charset="0"/>
                <a:cs typeface="Times New Roman" panose="02020603050405020304" pitchFamily="18" charset="0"/>
              </a:rPr>
              <a:t>Ребенка просят внимательно посмотреть на образец и запомнить его. Затем предлагают ему нарисовать по памяти фигурки в том же порядке. </a:t>
            </a:r>
          </a:p>
          <a:p>
            <a:pPr marL="0" indent="0">
              <a:buNone/>
            </a:pPr>
            <a:r>
              <a:rPr lang="ru-RU" i="1" dirty="0">
                <a:latin typeface="Times New Roman" panose="02020603050405020304" pitchFamily="18" charset="0"/>
                <a:cs typeface="Times New Roman" panose="02020603050405020304" pitchFamily="18" charset="0"/>
              </a:rPr>
              <a:t>Предполагаемое время демонстрации для первой последовательности - 2 с., для второй - 3-4 с., для пятой - 6-7 с.</a:t>
            </a:r>
          </a:p>
          <a:p>
            <a:pPr marL="0" indent="0">
              <a:buNone/>
            </a:pPr>
            <a:endParaRPr lang="ru-RU" sz="1400" i="1" dirty="0">
              <a:latin typeface="Times New Roman" panose="02020603050405020304" pitchFamily="18" charset="0"/>
              <a:cs typeface="Times New Roman" panose="02020603050405020304" pitchFamily="18" charset="0"/>
            </a:endParaRPr>
          </a:p>
          <a:p>
            <a:pPr marL="0" indent="0">
              <a:buNone/>
            </a:pPr>
            <a:endParaRPr lang="ru-RU" sz="1400" i="1" dirty="0">
              <a:latin typeface="Times New Roman" panose="02020603050405020304" pitchFamily="18" charset="0"/>
              <a:cs typeface="Times New Roman" panose="02020603050405020304" pitchFamily="18" charset="0"/>
            </a:endParaRPr>
          </a:p>
          <a:p>
            <a:pPr marL="0" indent="0">
              <a:buNone/>
            </a:pPr>
            <a:r>
              <a:rPr lang="ru-RU" sz="1400" i="1" dirty="0">
                <a:latin typeface="Times New Roman" panose="02020603050405020304" pitchFamily="18" charset="0"/>
                <a:cs typeface="Times New Roman" panose="02020603050405020304" pitchFamily="18" charset="0"/>
              </a:rPr>
              <a:t>Литературный источник: </a:t>
            </a:r>
          </a:p>
          <a:p>
            <a:pPr marL="0" indent="0">
              <a:buNone/>
            </a:pPr>
            <a:r>
              <a:rPr lang="ru-RU" sz="1400" i="1" dirty="0">
                <a:latin typeface="Times New Roman" panose="02020603050405020304" pitchFamily="18" charset="0"/>
                <a:cs typeface="Times New Roman" panose="02020603050405020304" pitchFamily="18" charset="0"/>
              </a:rPr>
              <a:t>Левченко И.Ю., Дубровина Т.И., «Дети с общим недоразвитием речи: Развитие памяти» -122с. </a:t>
            </a:r>
          </a:p>
          <a:p>
            <a:pPr marL="0" indent="0">
              <a:buNone/>
            </a:pP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0482345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15107DC-006E-4850-B9D9-9257D699AF2B}"/>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13. Восстанови порядок</a:t>
            </a:r>
          </a:p>
        </p:txBody>
      </p:sp>
      <p:sp>
        <p:nvSpPr>
          <p:cNvPr id="3" name="Объект 2">
            <a:extLst>
              <a:ext uri="{FF2B5EF4-FFF2-40B4-BE49-F238E27FC236}">
                <a16:creationId xmlns:a16="http://schemas.microsoft.com/office/drawing/2014/main" xmlns="" id="{E22D1BD0-3C3E-47E8-A5ED-117FD7EC4AA3}"/>
              </a:ext>
            </a:extLst>
          </p:cNvPr>
          <p:cNvSpPr>
            <a:spLocks noGrp="1"/>
          </p:cNvSpPr>
          <p:nvPr>
            <p:ph idx="1"/>
          </p:nvPr>
        </p:nvSpPr>
        <p:spPr/>
        <p:txBody>
          <a:bodyPr>
            <a:normAutofit lnSpcReduction="10000"/>
          </a:bodyPr>
          <a:lstStyle/>
          <a:p>
            <a:pPr marL="0" indent="0">
              <a:buNone/>
            </a:pPr>
            <a:r>
              <a:rPr lang="ru-RU" i="1" dirty="0">
                <a:latin typeface="Times New Roman" panose="02020603050405020304" pitchFamily="18" charset="0"/>
                <a:cs typeface="Times New Roman" panose="02020603050405020304" pitchFamily="18" charset="0"/>
              </a:rPr>
              <a:t>Стимульный материал: 5-7 предметов или игрушек (цветов, букв).</a:t>
            </a:r>
          </a:p>
          <a:p>
            <a:pPr marL="0" indent="0">
              <a:buNone/>
            </a:pPr>
            <a:r>
              <a:rPr lang="ru-RU" dirty="0">
                <a:latin typeface="Times New Roman" panose="02020603050405020304" pitchFamily="18" charset="0"/>
                <a:cs typeface="Times New Roman" panose="02020603050405020304" pitchFamily="18" charset="0"/>
              </a:rPr>
              <a:t>5-7 предметов раскладывают в случайном порядке. Предлагают детям запомнить их расположение (15-20с.). Затем, просят ребенка отвернуться, а педагог меняет местами несколько игрушек (лучше начать с двух). Ребенок должен восстановить все в первоначальном виде. В другом варианте предметы расставляются в ряд, меняется местами их порядок.</a:t>
            </a:r>
          </a:p>
          <a:p>
            <a:pPr marL="0" indent="0">
              <a:buNone/>
            </a:pPr>
            <a:r>
              <a:rPr lang="ru-RU" i="1" dirty="0">
                <a:latin typeface="Times New Roman" panose="02020603050405020304" pitchFamily="18" charset="0"/>
                <a:cs typeface="Times New Roman" panose="02020603050405020304" pitchFamily="18" charset="0"/>
              </a:rPr>
              <a:t>Это занятие может быть выполнено на любом материале (предметы, игрушки, цветы, буквы).</a:t>
            </a:r>
          </a:p>
          <a:p>
            <a:pPr marL="0" indent="0">
              <a:buNone/>
            </a:pPr>
            <a:endParaRPr lang="ru-RU" sz="1500" i="1" dirty="0">
              <a:latin typeface="Times New Roman" panose="02020603050405020304" pitchFamily="18" charset="0"/>
              <a:cs typeface="Times New Roman" panose="02020603050405020304" pitchFamily="18" charset="0"/>
            </a:endParaRPr>
          </a:p>
          <a:p>
            <a:pPr marL="0" indent="0">
              <a:buNone/>
            </a:pPr>
            <a:r>
              <a:rPr lang="ru-RU" sz="1500" i="1" dirty="0">
                <a:latin typeface="Times New Roman" panose="02020603050405020304" pitchFamily="18" charset="0"/>
                <a:cs typeface="Times New Roman" panose="02020603050405020304" pitchFamily="18" charset="0"/>
              </a:rPr>
              <a:t>Литературный источник: </a:t>
            </a:r>
          </a:p>
          <a:p>
            <a:pPr marL="0" indent="0">
              <a:buNone/>
            </a:pPr>
            <a:r>
              <a:rPr lang="ru-RU" sz="1500" i="1" dirty="0">
                <a:latin typeface="Times New Roman" panose="02020603050405020304" pitchFamily="18" charset="0"/>
                <a:cs typeface="Times New Roman" panose="02020603050405020304" pitchFamily="18" charset="0"/>
              </a:rPr>
              <a:t>Левченко И.Ю., Дубровина Т.И., «Дети с общим недоразвитием речи: Развитие памяти» -123с. </a:t>
            </a:r>
          </a:p>
          <a:p>
            <a:pPr marL="0" indent="0">
              <a:buNone/>
            </a:pP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7614379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DCEB979-9C29-4759-BA59-591110CB7D09}"/>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14. Скульптор</a:t>
            </a:r>
          </a:p>
        </p:txBody>
      </p:sp>
      <p:sp>
        <p:nvSpPr>
          <p:cNvPr id="3" name="Объект 2">
            <a:extLst>
              <a:ext uri="{FF2B5EF4-FFF2-40B4-BE49-F238E27FC236}">
                <a16:creationId xmlns:a16="http://schemas.microsoft.com/office/drawing/2014/main" xmlns="" id="{36A79C3C-568E-4910-943C-BC6F99CF9205}"/>
              </a:ext>
            </a:extLst>
          </p:cNvPr>
          <p:cNvSpPr>
            <a:spLocks noGrp="1"/>
          </p:cNvSpPr>
          <p:nvPr>
            <p:ph idx="1"/>
          </p:nvPr>
        </p:nvSpPr>
        <p:spPr/>
        <p:txBody>
          <a:bodyPr>
            <a:normAutofit/>
          </a:bodyPr>
          <a:lstStyle/>
          <a:p>
            <a:pPr marL="0" indent="0">
              <a:lnSpc>
                <a:spcPct val="100000"/>
              </a:lnSpc>
              <a:spcBef>
                <a:spcPts val="0"/>
              </a:spcBef>
              <a:buNone/>
            </a:pPr>
            <a:r>
              <a:rPr lang="ru-RU" sz="3200" dirty="0">
                <a:latin typeface="Times New Roman" panose="02020603050405020304" pitchFamily="18" charset="0"/>
                <a:cs typeface="Times New Roman" panose="02020603050405020304" pitchFamily="18" charset="0"/>
              </a:rPr>
              <a:t>Дети замирают в разных позах. Ведущий внимательно их осматривает и запоминает позы детей и их одежду. </a:t>
            </a:r>
          </a:p>
          <a:p>
            <a:pPr marL="0" indent="0">
              <a:lnSpc>
                <a:spcPct val="100000"/>
              </a:lnSpc>
              <a:spcBef>
                <a:spcPts val="0"/>
              </a:spcBef>
              <a:buNone/>
            </a:pPr>
            <a:r>
              <a:rPr lang="ru-RU" sz="3200" dirty="0">
                <a:latin typeface="Times New Roman" panose="02020603050405020304" pitchFamily="18" charset="0"/>
                <a:cs typeface="Times New Roman" panose="02020603050405020304" pitchFamily="18" charset="0"/>
              </a:rPr>
              <a:t>Затем он выходит из комнаты, в это время происходит не больше трех изменений в позах и одежде детей. Задача ведущего - вернуть всё в исходное положение.</a:t>
            </a:r>
          </a:p>
          <a:p>
            <a:pPr marL="0" indent="0">
              <a:lnSpc>
                <a:spcPct val="100000"/>
              </a:lnSpc>
              <a:spcBef>
                <a:spcPts val="0"/>
              </a:spcBef>
              <a:buNone/>
            </a:pPr>
            <a:endParaRPr lang="ru-RU" sz="3200" dirty="0">
              <a:latin typeface="Times New Roman" panose="02020603050405020304" pitchFamily="18" charset="0"/>
              <a:cs typeface="Times New Roman" panose="02020603050405020304" pitchFamily="18" charset="0"/>
            </a:endParaRPr>
          </a:p>
          <a:p>
            <a:pPr marL="0" indent="0">
              <a:buNone/>
            </a:pPr>
            <a:endParaRPr lang="ru-RU" sz="1400" i="1" dirty="0">
              <a:latin typeface="Times New Roman" panose="02020603050405020304" pitchFamily="18" charset="0"/>
              <a:cs typeface="Times New Roman" panose="02020603050405020304" pitchFamily="18" charset="0"/>
            </a:endParaRPr>
          </a:p>
          <a:p>
            <a:pPr marL="0" indent="0">
              <a:buNone/>
            </a:pPr>
            <a:r>
              <a:rPr lang="ru-RU" sz="1400" i="1" dirty="0">
                <a:latin typeface="Times New Roman" panose="02020603050405020304" pitchFamily="18" charset="0"/>
                <a:cs typeface="Times New Roman" panose="02020603050405020304" pitchFamily="18" charset="0"/>
              </a:rPr>
              <a:t>Литературный источник: </a:t>
            </a:r>
          </a:p>
          <a:p>
            <a:pPr marL="0" indent="0">
              <a:buNone/>
            </a:pPr>
            <a:r>
              <a:rPr lang="ru-RU" sz="1400" i="1" dirty="0">
                <a:latin typeface="Times New Roman" panose="02020603050405020304" pitchFamily="18" charset="0"/>
                <a:cs typeface="Times New Roman" panose="02020603050405020304" pitchFamily="18" charset="0"/>
              </a:rPr>
              <a:t>Левченко И.Ю., Дубровина Т.И., «Дети с общим недоразвитием речи: Развитие памяти» -123с. </a:t>
            </a:r>
          </a:p>
          <a:p>
            <a:pPr marL="0" indent="0">
              <a:lnSpc>
                <a:spcPct val="100000"/>
              </a:lnSpc>
              <a:spcBef>
                <a:spcPts val="0"/>
              </a:spcBef>
              <a:buNone/>
            </a:pPr>
            <a:endParaRPr lang="ru-RU" sz="32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880175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4FAFDCE-F320-4249-978C-BCB1FA1CCF16}"/>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15. Найди своё место</a:t>
            </a:r>
          </a:p>
        </p:txBody>
      </p:sp>
      <p:sp>
        <p:nvSpPr>
          <p:cNvPr id="3" name="Объект 2">
            <a:extLst>
              <a:ext uri="{FF2B5EF4-FFF2-40B4-BE49-F238E27FC236}">
                <a16:creationId xmlns:a16="http://schemas.microsoft.com/office/drawing/2014/main" xmlns="" id="{F2A6EC03-C023-4D71-89A5-4F9983E6FDC7}"/>
              </a:ext>
            </a:extLst>
          </p:cNvPr>
          <p:cNvSpPr>
            <a:spLocks noGrp="1"/>
          </p:cNvSpPr>
          <p:nvPr>
            <p:ph idx="1"/>
          </p:nvPr>
        </p:nvSpPr>
        <p:spPr/>
        <p:txBody>
          <a:bodyPr>
            <a:normAutofit fontScale="92500" lnSpcReduction="20000"/>
          </a:bodyPr>
          <a:lstStyle/>
          <a:p>
            <a:pPr marL="0" indent="0">
              <a:buNone/>
            </a:pPr>
            <a:r>
              <a:rPr lang="ru-RU" i="1" dirty="0"/>
              <a:t>Оборудование: музыкальная аппаратура.</a:t>
            </a:r>
          </a:p>
          <a:p>
            <a:pPr marL="0" indent="0">
              <a:buNone/>
            </a:pPr>
            <a:r>
              <a:rPr lang="ru-RU" dirty="0">
                <a:latin typeface="Times New Roman" panose="02020603050405020304" pitchFamily="18" charset="0"/>
                <a:cs typeface="Times New Roman" panose="02020603050405020304" pitchFamily="18" charset="0"/>
              </a:rPr>
              <a:t>Дети располагаются по всему периметру зала, например, в одном углу, у окна, у мяча на полу и т.п. и запоминают своё место. Включается музыкальный фрагмент, дети свободно бегают по залу. Во время паузы они должны как можно быстрее вернуться на своё место (далее, например, занять место на одну позицию вперед при движении по часовой стрелке.</a:t>
            </a:r>
          </a:p>
          <a:p>
            <a:pPr marL="0" indent="0">
              <a:buNone/>
            </a:pPr>
            <a:r>
              <a:rPr lang="ru-RU" i="1" dirty="0">
                <a:latin typeface="Times New Roman" panose="02020603050405020304" pitchFamily="18" charset="0"/>
                <a:cs typeface="Times New Roman" panose="02020603050405020304" pitchFamily="18" charset="0"/>
              </a:rPr>
              <a:t>При большом количестве детей или дети испытывают трудности в запоминании места и последовательности передвижения, то можно объединить их в пары (дополнительно  проставляется акцент на взаимопомощь и согласованность действий). Можно использовать опорные сигналы - флажки разного цвета.</a:t>
            </a:r>
          </a:p>
          <a:p>
            <a:pPr marL="0" indent="0">
              <a:buNone/>
            </a:pPr>
            <a:r>
              <a:rPr lang="ru-RU" sz="1600" i="1" dirty="0">
                <a:latin typeface="Times New Roman" panose="02020603050405020304" pitchFamily="18" charset="0"/>
                <a:cs typeface="Times New Roman" panose="02020603050405020304" pitchFamily="18" charset="0"/>
              </a:rPr>
              <a:t>Литературный источник: </a:t>
            </a:r>
          </a:p>
          <a:p>
            <a:pPr marL="0" indent="0">
              <a:buNone/>
            </a:pPr>
            <a:r>
              <a:rPr lang="ru-RU" sz="1600" i="1" dirty="0">
                <a:latin typeface="Times New Roman" panose="02020603050405020304" pitchFamily="18" charset="0"/>
                <a:cs typeface="Times New Roman" panose="02020603050405020304" pitchFamily="18" charset="0"/>
              </a:rPr>
              <a:t>Левченко И.Ю., Дубровина Т.И., «Дети с общим недоразвитием речи: Развитие памяти» -123с. </a:t>
            </a:r>
          </a:p>
          <a:p>
            <a:pPr marL="0" indent="0">
              <a:buNone/>
            </a:pPr>
            <a:endParaRPr lang="ru-RU" i="1" dirty="0">
              <a:latin typeface="Times New Roman" panose="02020603050405020304" pitchFamily="18" charset="0"/>
              <a:cs typeface="Times New Roman" panose="02020603050405020304" pitchFamily="18" charset="0"/>
            </a:endParaRPr>
          </a:p>
          <a:p>
            <a:pPr marL="0" indent="0">
              <a:buNone/>
            </a:pP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9136950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9B28220-2DAA-43CA-99B8-9B64E0271881}"/>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16. Запомни фигуры</a:t>
            </a:r>
          </a:p>
        </p:txBody>
      </p:sp>
      <p:sp>
        <p:nvSpPr>
          <p:cNvPr id="3" name="Объект 2">
            <a:extLst>
              <a:ext uri="{FF2B5EF4-FFF2-40B4-BE49-F238E27FC236}">
                <a16:creationId xmlns:a16="http://schemas.microsoft.com/office/drawing/2014/main" xmlns="" id="{A869A5BA-053F-47EB-930B-F5C67CDEC5E9}"/>
              </a:ext>
            </a:extLst>
          </p:cNvPr>
          <p:cNvSpPr>
            <a:spLocks noGrp="1"/>
          </p:cNvSpPr>
          <p:nvPr>
            <p:ph idx="1"/>
          </p:nvPr>
        </p:nvSpPr>
        <p:spPr>
          <a:xfrm>
            <a:off x="966989" y="1465017"/>
            <a:ext cx="10515600" cy="4351338"/>
          </a:xfrm>
        </p:spPr>
        <p:txBody>
          <a:bodyPr>
            <a:normAutofit fontScale="92500" lnSpcReduction="20000"/>
          </a:bodyPr>
          <a:lstStyle/>
          <a:p>
            <a:pPr marL="0" indent="0">
              <a:buNone/>
            </a:pPr>
            <a:r>
              <a:rPr lang="ru-RU" i="1" dirty="0">
                <a:latin typeface="Times New Roman" panose="02020603050405020304" pitchFamily="18" charset="0"/>
                <a:cs typeface="Times New Roman" panose="02020603050405020304" pitchFamily="18" charset="0"/>
              </a:rPr>
              <a:t>Стимульный материал: набор карточек с различными изображениями, кусок материи (покрывало или платок).</a:t>
            </a:r>
          </a:p>
          <a:p>
            <a:pPr marL="0" indent="0">
              <a:buNone/>
            </a:pPr>
            <a:r>
              <a:rPr lang="ru-RU" dirty="0">
                <a:latin typeface="Times New Roman" panose="02020603050405020304" pitchFamily="18" charset="0"/>
                <a:cs typeface="Times New Roman" panose="02020603050405020304" pitchFamily="18" charset="0"/>
              </a:rPr>
              <a:t>Педагог объясняет детям, что для того, чтобы хорошо запомнить материал, можно объединить в группы подходящие друг к другу предметы (по форме, по размеру). </a:t>
            </a:r>
          </a:p>
          <a:p>
            <a:pPr marL="0" indent="0">
              <a:buNone/>
            </a:pPr>
            <a:r>
              <a:rPr lang="ru-RU" dirty="0">
                <a:latin typeface="Times New Roman" panose="02020603050405020304" pitchFamily="18" charset="0"/>
                <a:cs typeface="Times New Roman" panose="02020603050405020304" pitchFamily="18" charset="0"/>
              </a:rPr>
              <a:t>Педагог вместе с детьми раскладывает картинки по группам. </a:t>
            </a:r>
          </a:p>
          <a:p>
            <a:pPr marL="0" indent="0">
              <a:buNone/>
            </a:pPr>
            <a:r>
              <a:rPr lang="ru-RU" dirty="0">
                <a:latin typeface="Times New Roman" panose="02020603050405020304" pitchFamily="18" charset="0"/>
                <a:cs typeface="Times New Roman" panose="02020603050405020304" pitchFamily="18" charset="0"/>
              </a:rPr>
              <a:t>Педагог закрывает их материей и предлагает их вспомнить.</a:t>
            </a:r>
          </a:p>
          <a:p>
            <a:pPr marL="0" indent="0">
              <a:buNone/>
            </a:pPr>
            <a:r>
              <a:rPr lang="ru-RU" dirty="0">
                <a:latin typeface="Times New Roman" panose="02020603050405020304" pitchFamily="18" charset="0"/>
                <a:cs typeface="Times New Roman" panose="02020603050405020304" pitchFamily="18" charset="0"/>
              </a:rPr>
              <a:t>Педагог открывает материю и дети проверяют правильность запоминания.</a:t>
            </a:r>
          </a:p>
          <a:p>
            <a:pPr marL="0" indent="0">
              <a:buNone/>
            </a:pPr>
            <a:r>
              <a:rPr lang="ru-RU" i="1" dirty="0">
                <a:latin typeface="Times New Roman" panose="02020603050405020304" pitchFamily="18" charset="0"/>
                <a:cs typeface="Times New Roman" panose="02020603050405020304" pitchFamily="18" charset="0"/>
              </a:rPr>
              <a:t>Можно спросить сначала группой, а потом и по одному.</a:t>
            </a:r>
          </a:p>
          <a:p>
            <a:pPr marL="0" indent="0">
              <a:buNone/>
            </a:pPr>
            <a:r>
              <a:rPr lang="ru-RU" sz="1500" i="1" dirty="0">
                <a:latin typeface="Times New Roman" panose="02020603050405020304" pitchFamily="18" charset="0"/>
                <a:cs typeface="Times New Roman" panose="02020603050405020304" pitchFamily="18" charset="0"/>
              </a:rPr>
              <a:t>Литературный источник: </a:t>
            </a:r>
          </a:p>
          <a:p>
            <a:pPr marL="0" indent="0">
              <a:buNone/>
            </a:pPr>
            <a:r>
              <a:rPr lang="ru-RU" sz="1500" i="1" dirty="0">
                <a:latin typeface="Times New Roman" panose="02020603050405020304" pitchFamily="18" charset="0"/>
                <a:cs typeface="Times New Roman" panose="02020603050405020304" pitchFamily="18" charset="0"/>
              </a:rPr>
              <a:t>Левченко И.Ю., Дубровина Т.И., «Дети с общим недоразвитием речи: Развитие памяти» -124с. </a:t>
            </a:r>
          </a:p>
          <a:p>
            <a:pPr marL="0" indent="0">
              <a:buNone/>
            </a:pP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0037685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D0C82D4-F2B8-4A73-8786-50FB2BEE9256}"/>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17. Вспомни пару</a:t>
            </a:r>
          </a:p>
        </p:txBody>
      </p:sp>
      <p:sp>
        <p:nvSpPr>
          <p:cNvPr id="3" name="Объект 2">
            <a:extLst>
              <a:ext uri="{FF2B5EF4-FFF2-40B4-BE49-F238E27FC236}">
                <a16:creationId xmlns:a16="http://schemas.microsoft.com/office/drawing/2014/main" xmlns="" id="{732285CF-6574-48EE-9D75-1320B28C142E}"/>
              </a:ext>
            </a:extLst>
          </p:cNvPr>
          <p:cNvSpPr>
            <a:spLocks noGrp="1"/>
          </p:cNvSpPr>
          <p:nvPr>
            <p:ph idx="1"/>
          </p:nvPr>
        </p:nvSpPr>
        <p:spPr/>
        <p:txBody>
          <a:bodyPr>
            <a:normAutofit/>
          </a:bodyPr>
          <a:lstStyle/>
          <a:p>
            <a:pPr marL="0" indent="0">
              <a:buNone/>
            </a:pPr>
            <a:r>
              <a:rPr lang="ru-RU" i="1" dirty="0">
                <a:latin typeface="Times New Roman" panose="02020603050405020304" pitchFamily="18" charset="0"/>
                <a:cs typeface="Times New Roman" panose="02020603050405020304" pitchFamily="18" charset="0"/>
              </a:rPr>
              <a:t>Стимульный материал: бланки с фигурами для запоминания и воспроизведения.</a:t>
            </a:r>
          </a:p>
          <a:p>
            <a:pPr marL="0" indent="0">
              <a:buNone/>
            </a:pPr>
            <a:r>
              <a:rPr lang="ru-RU" dirty="0">
                <a:latin typeface="Times New Roman" panose="02020603050405020304" pitchFamily="18" charset="0"/>
                <a:cs typeface="Times New Roman" panose="02020603050405020304" pitchFamily="18" charset="0"/>
              </a:rPr>
              <a:t>Педагог объясняет детям, как предстоит вспоминать фигуры. Ребенок смотрит на 1-й бланк и старается запомнить предложенные пары изображений (фигуру и знак). Затем бланк убирается и ему предлагается второй бланк - для воспроизведения, на котором он должен нарисовать в пустых клеточках напротив каждой фигуры соответствующую ей пару. </a:t>
            </a:r>
          </a:p>
          <a:p>
            <a:pPr marL="0" indent="0">
              <a:buNone/>
            </a:pPr>
            <a:endParaRPr lang="ru-RU" sz="1400" i="1" dirty="0">
              <a:latin typeface="Times New Roman" panose="02020603050405020304" pitchFamily="18" charset="0"/>
              <a:cs typeface="Times New Roman" panose="02020603050405020304" pitchFamily="18" charset="0"/>
            </a:endParaRPr>
          </a:p>
          <a:p>
            <a:pPr marL="0" indent="0">
              <a:buNone/>
            </a:pPr>
            <a:r>
              <a:rPr lang="ru-RU" sz="1400" i="1" dirty="0">
                <a:latin typeface="Times New Roman" panose="02020603050405020304" pitchFamily="18" charset="0"/>
                <a:cs typeface="Times New Roman" panose="02020603050405020304" pitchFamily="18" charset="0"/>
              </a:rPr>
              <a:t>Литературный источник: </a:t>
            </a:r>
          </a:p>
          <a:p>
            <a:pPr marL="0" indent="0">
              <a:buNone/>
            </a:pPr>
            <a:r>
              <a:rPr lang="ru-RU" sz="1400" i="1" dirty="0">
                <a:latin typeface="Times New Roman" panose="02020603050405020304" pitchFamily="18" charset="0"/>
                <a:cs typeface="Times New Roman" panose="02020603050405020304" pitchFamily="18" charset="0"/>
              </a:rPr>
              <a:t>Левченко И.Ю., Дубровина Т.И., «Дети с общим недоразвитием речи: Развитие памяти» -124с. </a:t>
            </a: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2328689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40D5BD6-228B-4B4C-A1CE-C7ABA64B31A3}"/>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18. Найди пару</a:t>
            </a:r>
          </a:p>
        </p:txBody>
      </p:sp>
      <p:sp>
        <p:nvSpPr>
          <p:cNvPr id="3" name="Объект 2">
            <a:extLst>
              <a:ext uri="{FF2B5EF4-FFF2-40B4-BE49-F238E27FC236}">
                <a16:creationId xmlns:a16="http://schemas.microsoft.com/office/drawing/2014/main" xmlns="" id="{AD1D2E8C-0C03-4D86-ADC2-D281AD9C8472}"/>
              </a:ext>
            </a:extLst>
          </p:cNvPr>
          <p:cNvSpPr>
            <a:spLocks noGrp="1"/>
          </p:cNvSpPr>
          <p:nvPr>
            <p:ph idx="1"/>
          </p:nvPr>
        </p:nvSpPr>
        <p:spPr>
          <a:xfrm>
            <a:off x="838200" y="1352282"/>
            <a:ext cx="10515600" cy="4824681"/>
          </a:xfrm>
        </p:spPr>
        <p:txBody>
          <a:bodyPr>
            <a:normAutofit lnSpcReduction="10000"/>
          </a:bodyPr>
          <a:lstStyle/>
          <a:p>
            <a:pPr marL="0" indent="0">
              <a:buNone/>
            </a:pPr>
            <a:r>
              <a:rPr lang="ru-RU" sz="2400" i="1" dirty="0">
                <a:latin typeface="Times New Roman" panose="02020603050405020304" pitchFamily="18" charset="0"/>
                <a:cs typeface="Times New Roman" panose="02020603050405020304" pitchFamily="18" charset="0"/>
              </a:rPr>
              <a:t>Стимульный материал: два одинаковых набора с изображением фигур, предметов, животных, цифр, букв, слов, цветных карточек. </a:t>
            </a:r>
          </a:p>
          <a:p>
            <a:pPr marL="0" indent="0">
              <a:buNone/>
            </a:pPr>
            <a:r>
              <a:rPr lang="ru-RU" sz="2400" dirty="0">
                <a:latin typeface="Times New Roman" panose="02020603050405020304" pitchFamily="18" charset="0"/>
                <a:cs typeface="Times New Roman" panose="02020603050405020304" pitchFamily="18" charset="0"/>
              </a:rPr>
              <a:t>Играют два и более участников. Парные картинки выкладываются изображением вниз в несколько рядов. Сначала первый игрок переворачивает две карточки, показывая всем участникам изображенные на них картинки. Все пытаются запомнить само изображение и местоположение самой карточки. Затем карточки возвращаются на свое место изображением вниз. Следующий игрок проделывает то же самое, но с другими карточками. Все последующие ходы участники делают с таким расчетом, чтобы открыть две одинаковые картинки. Открыв две одинаковые карточки, игрок забирает их себе, и ему присуждается одно очко. При этом свободные места остаются пустыми (ряды не сдвигаются). Выигрывает тот, кто наберет больше.</a:t>
            </a:r>
          </a:p>
          <a:p>
            <a:pPr marL="0" indent="0">
              <a:buNone/>
            </a:pPr>
            <a:endParaRPr lang="ru-RU" sz="1500" i="1" dirty="0">
              <a:latin typeface="Times New Roman" panose="02020603050405020304" pitchFamily="18" charset="0"/>
              <a:cs typeface="Times New Roman" panose="02020603050405020304" pitchFamily="18" charset="0"/>
            </a:endParaRPr>
          </a:p>
          <a:p>
            <a:pPr marL="0" indent="0">
              <a:buNone/>
            </a:pPr>
            <a:r>
              <a:rPr lang="ru-RU" sz="1500" i="1" dirty="0">
                <a:latin typeface="Times New Roman" panose="02020603050405020304" pitchFamily="18" charset="0"/>
                <a:cs typeface="Times New Roman" panose="02020603050405020304" pitchFamily="18" charset="0"/>
              </a:rPr>
              <a:t>Литературный источник: </a:t>
            </a:r>
          </a:p>
          <a:p>
            <a:pPr marL="0" indent="0">
              <a:buNone/>
            </a:pPr>
            <a:r>
              <a:rPr lang="ru-RU" sz="1500" i="1" dirty="0">
                <a:latin typeface="Times New Roman" panose="02020603050405020304" pitchFamily="18" charset="0"/>
                <a:cs typeface="Times New Roman" panose="02020603050405020304" pitchFamily="18" charset="0"/>
              </a:rPr>
              <a:t>Левченко И.Ю., Дубровина Т.И., «Дети с общим недоразвитием речи: Развитие памяти» -124с. </a:t>
            </a:r>
          </a:p>
          <a:p>
            <a:pPr marL="0" indent="0">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274414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B362349-04E9-496A-BB3F-BD3F88A58551}"/>
              </a:ext>
            </a:extLst>
          </p:cNvPr>
          <p:cNvSpPr>
            <a:spLocks noGrp="1"/>
          </p:cNvSpPr>
          <p:nvPr>
            <p:ph type="title"/>
          </p:nvPr>
        </p:nvSpPr>
        <p:spPr>
          <a:xfrm>
            <a:off x="838200" y="365125"/>
            <a:ext cx="10515600" cy="755337"/>
          </a:xfrm>
        </p:spPr>
        <p:txBody>
          <a:bodyPr>
            <a:normAutofit/>
          </a:bodyPr>
          <a:lstStyle/>
          <a:p>
            <a:pPr algn="ctr"/>
            <a:r>
              <a:rPr lang="ru-RU" sz="3200" b="1" dirty="0">
                <a:latin typeface="Times New Roman" panose="02020603050405020304" pitchFamily="18" charset="0"/>
                <a:cs typeface="Times New Roman" panose="02020603050405020304" pitchFamily="18" charset="0"/>
              </a:rPr>
              <a:t>3. Театр масок</a:t>
            </a:r>
          </a:p>
        </p:txBody>
      </p:sp>
      <p:sp>
        <p:nvSpPr>
          <p:cNvPr id="3" name="Объект 2">
            <a:extLst>
              <a:ext uri="{FF2B5EF4-FFF2-40B4-BE49-F238E27FC236}">
                <a16:creationId xmlns:a16="http://schemas.microsoft.com/office/drawing/2014/main" xmlns="" id="{471C6749-45A9-4DB0-946A-F4FCA3753043}"/>
              </a:ext>
            </a:extLst>
          </p:cNvPr>
          <p:cNvSpPr>
            <a:spLocks noGrp="1"/>
          </p:cNvSpPr>
          <p:nvPr>
            <p:ph idx="1"/>
          </p:nvPr>
        </p:nvSpPr>
        <p:spPr>
          <a:xfrm>
            <a:off x="838200" y="1120461"/>
            <a:ext cx="10515600" cy="5056501"/>
          </a:xfrm>
        </p:spPr>
        <p:txBody>
          <a:bodyPr>
            <a:normAutofit fontScale="92500" lnSpcReduction="10000"/>
          </a:bodyPr>
          <a:lstStyle/>
          <a:p>
            <a:pPr marL="0" indent="0">
              <a:buNone/>
            </a:pPr>
            <a:r>
              <a:rPr lang="ru-RU" sz="2400" dirty="0">
                <a:latin typeface="Times New Roman" panose="02020603050405020304" pitchFamily="18" charset="0"/>
                <a:cs typeface="Times New Roman" panose="02020603050405020304" pitchFamily="18" charset="0"/>
              </a:rPr>
              <a:t>Психолог говорит: "Ребята, мы с вами посетим "Театр масок". Вы станете артистами, а я - фотографом. Вы будете изображать выражение лица различных героев. Например, покажите, как выглядит злая Баба-яга". Дети с </a:t>
            </a:r>
            <a:r>
              <a:rPr lang="ru-RU" sz="2400" dirty="0" err="1">
                <a:latin typeface="Times New Roman" panose="02020603050405020304" pitchFamily="18" charset="0"/>
                <a:cs typeface="Times New Roman" panose="02020603050405020304" pitchFamily="18" charset="0"/>
              </a:rPr>
              <a:t>посмощью</a:t>
            </a:r>
            <a:r>
              <a:rPr lang="ru-RU" sz="2400" dirty="0">
                <a:latin typeface="Times New Roman" panose="02020603050405020304" pitchFamily="18" charset="0"/>
                <a:cs typeface="Times New Roman" panose="02020603050405020304" pitchFamily="18" charset="0"/>
              </a:rPr>
              <a:t> мимики и несложных жестов изображают Бабу-ягу. Психолог продолжает: "Хорошо! А теперь замрите. Фотографирую. Молодцы! Некоторым даже смешно стало. Смеяться можно, но после того, как кадр отснят. А теперь изобразите Ворону из басни "Ворона и Лисица" в тот момент, когда она сжимает в клюве сыр". Дети плотно сжимают  челюсти, одновременно вытягивая губы - изображают клюв. Психолог продолжает: "Внимание! Замрите! Снимаю! Молодцы! А теперь покажите, как испугалась бабушка из сказки "Красная шапочка", когда поняла, что разговаривает не с внучкой, а с Серым Волком".</a:t>
            </a:r>
          </a:p>
          <a:p>
            <a:pPr marL="0" indent="0">
              <a:buNone/>
            </a:pPr>
            <a:r>
              <a:rPr lang="ru-RU" sz="2400" i="1" dirty="0">
                <a:latin typeface="Times New Roman" panose="02020603050405020304" pitchFamily="18" charset="0"/>
                <a:cs typeface="Times New Roman" panose="02020603050405020304" pitchFamily="18" charset="0"/>
              </a:rPr>
              <a:t>Можно предложить детям изобразить сердитого Карабаса-</a:t>
            </a:r>
            <a:r>
              <a:rPr lang="ru-RU" sz="2400" i="1" dirty="0" err="1">
                <a:latin typeface="Times New Roman" panose="02020603050405020304" pitchFamily="18" charset="0"/>
                <a:cs typeface="Times New Roman" panose="02020603050405020304" pitchFamily="18" charset="0"/>
              </a:rPr>
              <a:t>Барабаса</a:t>
            </a:r>
            <a:r>
              <a:rPr lang="ru-RU" sz="2400" i="1" dirty="0">
                <a:latin typeface="Times New Roman" panose="02020603050405020304" pitchFamily="18" charset="0"/>
                <a:cs typeface="Times New Roman" panose="02020603050405020304" pitchFamily="18" charset="0"/>
              </a:rPr>
              <a:t>, грустного Пьеро, радостного Буратино, который нашел золотой ключик, или спящую царевну (спокойное расслабленное лицо) и т.п.</a:t>
            </a:r>
          </a:p>
          <a:p>
            <a:pPr marL="0" indent="0">
              <a:buNone/>
            </a:pPr>
            <a:r>
              <a:rPr lang="ru-RU" sz="1600" i="1" dirty="0">
                <a:latin typeface="Times New Roman" panose="02020603050405020304" pitchFamily="18" charset="0"/>
                <a:cs typeface="Times New Roman" panose="02020603050405020304" pitchFamily="18" charset="0"/>
              </a:rPr>
              <a:t>Литературный источник:</a:t>
            </a:r>
          </a:p>
          <a:p>
            <a:pPr marL="0" indent="0">
              <a:buNone/>
            </a:pPr>
            <a:r>
              <a:rPr lang="ru-RU" sz="1500" dirty="0" err="1">
                <a:latin typeface="Times New Roman" panose="02020603050405020304" pitchFamily="18" charset="0"/>
                <a:cs typeface="Times New Roman" panose="02020603050405020304" pitchFamily="18" charset="0"/>
              </a:rPr>
              <a:t>Волковская</a:t>
            </a:r>
            <a:r>
              <a:rPr lang="ru-RU" sz="15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53</a:t>
            </a:r>
          </a:p>
          <a:p>
            <a:pPr marL="0" indent="0">
              <a:buNone/>
            </a:pPr>
            <a:endParaRPr lang="ru-RU" sz="2400" i="1" dirty="0">
              <a:latin typeface="Times New Roman" panose="02020603050405020304" pitchFamily="18" charset="0"/>
              <a:cs typeface="Times New Roman" panose="02020603050405020304" pitchFamily="18" charset="0"/>
            </a:endParaRPr>
          </a:p>
          <a:p>
            <a:pPr marL="0" indent="0">
              <a:buNone/>
            </a:pPr>
            <a:endParaRPr lang="ru-RU"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9261399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E1B077B-BD70-47A6-936E-E4451AE480D1}"/>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19. Раскрась одним цветом одинаковые фигуры</a:t>
            </a:r>
          </a:p>
        </p:txBody>
      </p:sp>
      <p:sp>
        <p:nvSpPr>
          <p:cNvPr id="3" name="Объект 2">
            <a:extLst>
              <a:ext uri="{FF2B5EF4-FFF2-40B4-BE49-F238E27FC236}">
                <a16:creationId xmlns:a16="http://schemas.microsoft.com/office/drawing/2014/main" xmlns="" id="{5DDFC0B1-79E0-4B43-82BA-020602295C84}"/>
              </a:ext>
            </a:extLst>
          </p:cNvPr>
          <p:cNvSpPr>
            <a:spLocks noGrp="1"/>
          </p:cNvSpPr>
          <p:nvPr>
            <p:ph idx="1"/>
          </p:nvPr>
        </p:nvSpPr>
        <p:spPr>
          <a:xfrm>
            <a:off x="813515" y="1429554"/>
            <a:ext cx="10515600" cy="4584879"/>
          </a:xfrm>
        </p:spPr>
        <p:txBody>
          <a:bodyPr>
            <a:normAutofit fontScale="92500" lnSpcReduction="10000"/>
          </a:bodyPr>
          <a:lstStyle/>
          <a:p>
            <a:pPr marL="0" indent="0">
              <a:buNone/>
            </a:pPr>
            <a:r>
              <a:rPr lang="ru-RU" i="1" dirty="0">
                <a:latin typeface="Times New Roman" panose="02020603050405020304" pitchFamily="18" charset="0"/>
                <a:cs typeface="Times New Roman" panose="02020603050405020304" pitchFamily="18" charset="0"/>
              </a:rPr>
              <a:t>Стимульный материал: бланки с 7-10 геометрическими фигурами (треугольник, круг, квадрат и т.д.). </a:t>
            </a:r>
          </a:p>
          <a:p>
            <a:pPr marL="0" indent="0">
              <a:buNone/>
            </a:pPr>
            <a:r>
              <a:rPr lang="ru-RU" dirty="0">
                <a:latin typeface="Times New Roman" panose="02020603050405020304" pitchFamily="18" charset="0"/>
                <a:cs typeface="Times New Roman" panose="02020603050405020304" pitchFamily="18" charset="0"/>
              </a:rPr>
              <a:t>Ребенку предлагается бланк с 7-10 геометрическими фигурами (треугольник, круг, квадрат и т.д.). </a:t>
            </a:r>
          </a:p>
          <a:p>
            <a:pPr marL="0" indent="0">
              <a:buNone/>
            </a:pPr>
            <a:r>
              <a:rPr lang="ru-RU" dirty="0">
                <a:latin typeface="Times New Roman" panose="02020603050405020304" pitchFamily="18" charset="0"/>
                <a:cs typeface="Times New Roman" panose="02020603050405020304" pitchFamily="18" charset="0"/>
              </a:rPr>
              <a:t>Ребенку предлагают показать круг, квадрат и т.д., а затем запомнить, что надо раскрасить желтым цветом круги, квадраты - красным, треугольники - зеленым и т.д.</a:t>
            </a:r>
          </a:p>
          <a:p>
            <a:pPr marL="0" indent="0">
              <a:buNone/>
            </a:pPr>
            <a:r>
              <a:rPr lang="ru-RU" i="1" dirty="0">
                <a:latin typeface="Times New Roman" panose="02020603050405020304" pitchFamily="18" charset="0"/>
                <a:cs typeface="Times New Roman" panose="02020603050405020304" pitchFamily="18" charset="0"/>
              </a:rPr>
              <a:t>Задание можно усложнить за счёт  увеличения количества и разнообразия фигур и цветов, добавления признака величины (большие и маленькие круги и т.п.), вводя в материал буквы и цифры.</a:t>
            </a:r>
          </a:p>
          <a:p>
            <a:pPr marL="0" indent="0">
              <a:buNone/>
            </a:pPr>
            <a:endParaRPr lang="ru-RU" sz="1500" i="1" dirty="0">
              <a:latin typeface="Times New Roman" panose="02020603050405020304" pitchFamily="18" charset="0"/>
              <a:cs typeface="Times New Roman" panose="02020603050405020304" pitchFamily="18" charset="0"/>
            </a:endParaRPr>
          </a:p>
          <a:p>
            <a:pPr marL="0" indent="0">
              <a:buNone/>
            </a:pPr>
            <a:r>
              <a:rPr lang="ru-RU" sz="1500" i="1" dirty="0">
                <a:latin typeface="Times New Roman" panose="02020603050405020304" pitchFamily="18" charset="0"/>
                <a:cs typeface="Times New Roman" panose="02020603050405020304" pitchFamily="18" charset="0"/>
              </a:rPr>
              <a:t>Литературный источник: </a:t>
            </a:r>
          </a:p>
          <a:p>
            <a:pPr marL="0" indent="0">
              <a:buNone/>
            </a:pPr>
            <a:r>
              <a:rPr lang="ru-RU" sz="1500" i="1" dirty="0">
                <a:latin typeface="Times New Roman" panose="02020603050405020304" pitchFamily="18" charset="0"/>
                <a:cs typeface="Times New Roman" panose="02020603050405020304" pitchFamily="18" charset="0"/>
              </a:rPr>
              <a:t>Левченко И.Ю., Дубровина Т.И., «Дети с общим недоразвитием речи: Развитие памяти» -125с. </a:t>
            </a:r>
          </a:p>
          <a:p>
            <a:pPr marL="0" indent="0">
              <a:buNone/>
            </a:pPr>
            <a:endParaRPr lang="ru-RU" i="1" dirty="0">
              <a:latin typeface="Times New Roman" panose="02020603050405020304" pitchFamily="18" charset="0"/>
              <a:cs typeface="Times New Roman" panose="02020603050405020304" pitchFamily="18" charset="0"/>
            </a:endParaRPr>
          </a:p>
          <a:p>
            <a:pPr marL="0" indent="0">
              <a:buNone/>
            </a:pP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938628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0DB5676-ACD7-464F-9327-35D7CC7421D9}"/>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20. Теплый-холодный-сухой-мокрый</a:t>
            </a:r>
          </a:p>
        </p:txBody>
      </p:sp>
      <p:sp>
        <p:nvSpPr>
          <p:cNvPr id="3" name="Объект 2">
            <a:extLst>
              <a:ext uri="{FF2B5EF4-FFF2-40B4-BE49-F238E27FC236}">
                <a16:creationId xmlns:a16="http://schemas.microsoft.com/office/drawing/2014/main" xmlns="" id="{3F1B19E8-471A-4A51-978C-AF5143D8DEF4}"/>
              </a:ext>
            </a:extLst>
          </p:cNvPr>
          <p:cNvSpPr>
            <a:spLocks noGrp="1"/>
          </p:cNvSpPr>
          <p:nvPr>
            <p:ph idx="1"/>
          </p:nvPr>
        </p:nvSpPr>
        <p:spPr/>
        <p:txBody>
          <a:bodyPr>
            <a:normAutofit lnSpcReduction="10000"/>
          </a:bodyPr>
          <a:lstStyle/>
          <a:p>
            <a:pPr marL="0" indent="0">
              <a:buNone/>
            </a:pPr>
            <a:r>
              <a:rPr lang="ru-RU" i="1" dirty="0">
                <a:latin typeface="Times New Roman" panose="02020603050405020304" pitchFamily="18" charset="0"/>
                <a:cs typeface="Times New Roman" panose="02020603050405020304" pitchFamily="18" charset="0"/>
              </a:rPr>
              <a:t>Стимульный материал: кусочек льда, фрукт из холодильника, грелку, мокрую ватку и т.п. </a:t>
            </a:r>
          </a:p>
          <a:p>
            <a:pPr marL="0" indent="0">
              <a:buNone/>
            </a:pPr>
            <a:r>
              <a:rPr lang="ru-RU" dirty="0">
                <a:latin typeface="Times New Roman" panose="02020603050405020304" pitchFamily="18" charset="0"/>
                <a:cs typeface="Times New Roman" panose="02020603050405020304" pitchFamily="18" charset="0"/>
              </a:rPr>
              <a:t>Сначала предлагают ребенку с открытыми глазами ощупать и назвать предметы. После этого он с закрытыми глазами анализирует предложенный ему предмет, называет его и говорит, какой он на ощупь. Например: " Это сухой и теплый клубок ниток". После выполнения упражнения ребенка просят назвать все мокрые предметы, все холодные и т.д.</a:t>
            </a:r>
          </a:p>
          <a:p>
            <a:pPr marL="0" indent="0">
              <a:buNone/>
            </a:pPr>
            <a:endParaRPr lang="ru-RU" dirty="0">
              <a:latin typeface="Times New Roman" panose="02020603050405020304" pitchFamily="18" charset="0"/>
              <a:cs typeface="Times New Roman" panose="02020603050405020304" pitchFamily="18" charset="0"/>
            </a:endParaRPr>
          </a:p>
          <a:p>
            <a:pPr marL="0" indent="0">
              <a:buNone/>
            </a:pPr>
            <a:r>
              <a:rPr lang="ru-RU" sz="1500" i="1" dirty="0">
                <a:latin typeface="Times New Roman" panose="02020603050405020304" pitchFamily="18" charset="0"/>
                <a:cs typeface="Times New Roman" panose="02020603050405020304" pitchFamily="18" charset="0"/>
              </a:rPr>
              <a:t>Литературный источник: </a:t>
            </a:r>
          </a:p>
          <a:p>
            <a:pPr marL="0" indent="0">
              <a:buNone/>
            </a:pPr>
            <a:r>
              <a:rPr lang="ru-RU" sz="1500" i="1" dirty="0">
                <a:latin typeface="Times New Roman" panose="02020603050405020304" pitchFamily="18" charset="0"/>
                <a:cs typeface="Times New Roman" panose="02020603050405020304" pitchFamily="18" charset="0"/>
              </a:rPr>
              <a:t>Левченко И.Ю., Дубровина Т.И., «Дети с общим недоразвитием речи: Развитие памяти» -125с. </a:t>
            </a:r>
          </a:p>
          <a:p>
            <a:pPr marL="0" indent="0">
              <a:buNone/>
            </a:pPr>
            <a:endParaRPr lang="ru-RU" dirty="0">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5696486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1A0C114-331D-490F-96FE-C8D47A72821F}"/>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21. Найди такой же</a:t>
            </a:r>
          </a:p>
        </p:txBody>
      </p:sp>
      <p:sp>
        <p:nvSpPr>
          <p:cNvPr id="3" name="Объект 2">
            <a:extLst>
              <a:ext uri="{FF2B5EF4-FFF2-40B4-BE49-F238E27FC236}">
                <a16:creationId xmlns:a16="http://schemas.microsoft.com/office/drawing/2014/main" xmlns="" id="{0A55CAF0-6829-4B5A-9A1F-2EC0D8A79498}"/>
              </a:ext>
            </a:extLst>
          </p:cNvPr>
          <p:cNvSpPr>
            <a:spLocks noGrp="1"/>
          </p:cNvSpPr>
          <p:nvPr>
            <p:ph idx="1"/>
          </p:nvPr>
        </p:nvSpPr>
        <p:spPr>
          <a:xfrm>
            <a:off x="838200" y="1532586"/>
            <a:ext cx="10515600" cy="4644377"/>
          </a:xfrm>
        </p:spPr>
        <p:txBody>
          <a:bodyPr>
            <a:normAutofit lnSpcReduction="10000"/>
          </a:bodyPr>
          <a:lstStyle/>
          <a:p>
            <a:pPr marL="0" indent="0">
              <a:buNone/>
            </a:pPr>
            <a:r>
              <a:rPr lang="ru-RU" i="1" dirty="0">
                <a:latin typeface="Times New Roman" panose="02020603050405020304" pitchFamily="18" charset="0"/>
                <a:cs typeface="Times New Roman" panose="02020603050405020304" pitchFamily="18" charset="0"/>
              </a:rPr>
              <a:t>Стимульный материал: мешочек с фигурками разной фактуры.</a:t>
            </a:r>
          </a:p>
          <a:p>
            <a:pPr marL="0" indent="0">
              <a:buNone/>
            </a:pPr>
            <a:r>
              <a:rPr lang="ru-RU" dirty="0">
                <a:latin typeface="Times New Roman" panose="02020603050405020304" pitchFamily="18" charset="0"/>
                <a:cs typeface="Times New Roman" panose="02020603050405020304" pitchFamily="18" charset="0"/>
              </a:rPr>
              <a:t>Ребенок с закрытыми глазами ощупывает в мешочке ряд фигур с разной фактурой поверхности: гладкие, шершавые, колючие, бархатистые, скользкие и т.д. Затем, не открывая глаз, он должен найти предметы с такой же поверхностью и выстроить их в заданном порядке. Количество фигур увеличивается постепенно. Ощупывание осуществляется сначала двумя руками одновременно, потом одной рукой (правой, левой); а нахождение предметов - двумя руками одновременно. Ребенок должен запомнить и назвать, какие предметы были в мешочке.</a:t>
            </a:r>
          </a:p>
          <a:p>
            <a:pPr marL="0" indent="0">
              <a:buNone/>
            </a:pPr>
            <a:r>
              <a:rPr lang="ru-RU" sz="1500" i="1" dirty="0">
                <a:latin typeface="Times New Roman" panose="02020603050405020304" pitchFamily="18" charset="0"/>
                <a:cs typeface="Times New Roman" panose="02020603050405020304" pitchFamily="18" charset="0"/>
              </a:rPr>
              <a:t>Литературный источник: </a:t>
            </a:r>
          </a:p>
          <a:p>
            <a:pPr marL="0" indent="0">
              <a:buNone/>
            </a:pPr>
            <a:r>
              <a:rPr lang="ru-RU" sz="1500" i="1" dirty="0">
                <a:latin typeface="Times New Roman" panose="02020603050405020304" pitchFamily="18" charset="0"/>
                <a:cs typeface="Times New Roman" panose="02020603050405020304" pitchFamily="18" charset="0"/>
              </a:rPr>
              <a:t>Левченко И.Ю., Дубровина Т.И., «Дети с общим недоразвитием речи: Развитие памяти» -125с. </a:t>
            </a:r>
          </a:p>
          <a:p>
            <a:pPr marL="0" indent="0">
              <a:buNone/>
            </a:pPr>
            <a:endParaRPr lang="ru-RU" dirty="0">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6696819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EE05102-5424-40C9-A821-AB76AD6631AE}"/>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22. Запомни форму</a:t>
            </a:r>
          </a:p>
        </p:txBody>
      </p:sp>
      <p:sp>
        <p:nvSpPr>
          <p:cNvPr id="3" name="Объект 2">
            <a:extLst>
              <a:ext uri="{FF2B5EF4-FFF2-40B4-BE49-F238E27FC236}">
                <a16:creationId xmlns:a16="http://schemas.microsoft.com/office/drawing/2014/main" xmlns="" id="{D4844710-3F3C-4EB6-A548-EDC53BAF564F}"/>
              </a:ext>
            </a:extLst>
          </p:cNvPr>
          <p:cNvSpPr>
            <a:spLocks noGrp="1"/>
          </p:cNvSpPr>
          <p:nvPr>
            <p:ph idx="1"/>
          </p:nvPr>
        </p:nvSpPr>
        <p:spPr/>
        <p:txBody>
          <a:bodyPr>
            <a:normAutofit/>
          </a:bodyPr>
          <a:lstStyle/>
          <a:p>
            <a:pPr marL="0" indent="0">
              <a:buNone/>
            </a:pPr>
            <a:r>
              <a:rPr lang="ru-RU" i="1" dirty="0">
                <a:latin typeface="Times New Roman" panose="02020603050405020304" pitchFamily="18" charset="0"/>
                <a:cs typeface="Times New Roman" panose="02020603050405020304" pitchFamily="18" charset="0"/>
              </a:rPr>
              <a:t>Стимульный материал: фигуры разной формы (круг, треугольник, звездочка и т.д.).</a:t>
            </a:r>
          </a:p>
          <a:p>
            <a:pPr marL="0" indent="0">
              <a:buNone/>
            </a:pPr>
            <a:r>
              <a:rPr lang="ru-RU" dirty="0">
                <a:latin typeface="Times New Roman" panose="02020603050405020304" pitchFamily="18" charset="0"/>
                <a:cs typeface="Times New Roman" panose="02020603050405020304" pitchFamily="18" charset="0"/>
              </a:rPr>
              <a:t>Ребенок с закрытыми глазами ощупывает фигуры разной формы, называет их и запоминает последовательность, в которой они были ему предъявлены. Затем он, не открывая глаз, сразу же или после небольшой паузы должен найти фигуры и выстроить в том же порядке.</a:t>
            </a:r>
          </a:p>
          <a:p>
            <a:pPr marL="0" indent="0">
              <a:buNone/>
            </a:pPr>
            <a:endParaRPr lang="ru-RU" dirty="0">
              <a:latin typeface="Times New Roman" panose="02020603050405020304" pitchFamily="18" charset="0"/>
              <a:cs typeface="Times New Roman" panose="02020603050405020304" pitchFamily="18" charset="0"/>
            </a:endParaRPr>
          </a:p>
          <a:p>
            <a:pPr marL="0" indent="0">
              <a:buNone/>
            </a:pPr>
            <a:r>
              <a:rPr lang="ru-RU" sz="1500" i="1" dirty="0">
                <a:latin typeface="Times New Roman" panose="02020603050405020304" pitchFamily="18" charset="0"/>
                <a:cs typeface="Times New Roman" panose="02020603050405020304" pitchFamily="18" charset="0"/>
              </a:rPr>
              <a:t>Литературный источник: </a:t>
            </a:r>
          </a:p>
          <a:p>
            <a:pPr marL="0" indent="0">
              <a:buNone/>
            </a:pPr>
            <a:r>
              <a:rPr lang="ru-RU" sz="1500" i="1" dirty="0">
                <a:latin typeface="Times New Roman" panose="02020603050405020304" pitchFamily="18" charset="0"/>
                <a:cs typeface="Times New Roman" panose="02020603050405020304" pitchFamily="18" charset="0"/>
              </a:rPr>
              <a:t>Левченко И.Ю., Дубровина Т.И., «Дети с общим недоразвитием речи: Развитие памяти» -125-126с. </a:t>
            </a: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9781197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8EC3CB4-190D-4093-AF66-27B33FDC56D6}"/>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23. Почувствуй и запомни позу</a:t>
            </a:r>
          </a:p>
        </p:txBody>
      </p:sp>
      <p:sp>
        <p:nvSpPr>
          <p:cNvPr id="3" name="Объект 2">
            <a:extLst>
              <a:ext uri="{FF2B5EF4-FFF2-40B4-BE49-F238E27FC236}">
                <a16:creationId xmlns:a16="http://schemas.microsoft.com/office/drawing/2014/main" xmlns="" id="{C7E2AC52-B023-45DA-97A5-E7CF574FE41F}"/>
              </a:ext>
            </a:extLst>
          </p:cNvPr>
          <p:cNvSpPr>
            <a:spLocks noGrp="1"/>
          </p:cNvSpPr>
          <p:nvPr>
            <p:ph idx="1"/>
          </p:nvPr>
        </p:nvSpPr>
        <p:spPr/>
        <p:txBody>
          <a:bodyPr>
            <a:normAutofit lnSpcReduction="10000"/>
          </a:bodyPr>
          <a:lstStyle/>
          <a:p>
            <a:pPr marL="0" indent="0">
              <a:buNone/>
            </a:pPr>
            <a:r>
              <a:rPr lang="ru-RU" sz="3200" dirty="0">
                <a:latin typeface="Times New Roman" panose="02020603050405020304" pitchFamily="18" charset="0"/>
                <a:cs typeface="Times New Roman" panose="02020603050405020304" pitchFamily="18" charset="0"/>
              </a:rPr>
              <a:t>Стоящему или сидящему с закрытыми глазами ребенку придаётся какая-либо поза, затем она "снимается" (усложненный вариант - предлагается последовательно 2-3 позы). </a:t>
            </a:r>
          </a:p>
          <a:p>
            <a:pPr marL="0" indent="0">
              <a:buNone/>
            </a:pPr>
            <a:r>
              <a:rPr lang="ru-RU" sz="3200" dirty="0">
                <a:latin typeface="Times New Roman" panose="02020603050405020304" pitchFamily="18" charset="0"/>
                <a:cs typeface="Times New Roman" panose="02020603050405020304" pitchFamily="18" charset="0"/>
              </a:rPr>
              <a:t>Задача - почувствовать и запомнить их, а затем воспроизвести в нужной последовательности.</a:t>
            </a:r>
          </a:p>
          <a:p>
            <a:pPr marL="0" indent="0">
              <a:buNone/>
            </a:pPr>
            <a:endParaRPr lang="ru-RU" sz="3200" dirty="0">
              <a:latin typeface="Times New Roman" panose="02020603050405020304" pitchFamily="18" charset="0"/>
              <a:cs typeface="Times New Roman" panose="02020603050405020304" pitchFamily="18" charset="0"/>
            </a:endParaRPr>
          </a:p>
          <a:p>
            <a:pPr marL="0" indent="0">
              <a:buNone/>
            </a:pPr>
            <a:endParaRPr lang="ru-RU" sz="1400" i="1" dirty="0">
              <a:latin typeface="Times New Roman" panose="02020603050405020304" pitchFamily="18" charset="0"/>
              <a:cs typeface="Times New Roman" panose="02020603050405020304" pitchFamily="18" charset="0"/>
            </a:endParaRPr>
          </a:p>
          <a:p>
            <a:pPr marL="0" indent="0">
              <a:buNone/>
            </a:pPr>
            <a:endParaRPr lang="ru-RU" sz="1400" i="1" dirty="0">
              <a:latin typeface="Times New Roman" panose="02020603050405020304" pitchFamily="18" charset="0"/>
              <a:cs typeface="Times New Roman" panose="02020603050405020304" pitchFamily="18" charset="0"/>
            </a:endParaRPr>
          </a:p>
          <a:p>
            <a:pPr marL="0" indent="0">
              <a:buNone/>
            </a:pPr>
            <a:r>
              <a:rPr lang="ru-RU" sz="1400" i="1" dirty="0">
                <a:latin typeface="Times New Roman" panose="02020603050405020304" pitchFamily="18" charset="0"/>
                <a:cs typeface="Times New Roman" panose="02020603050405020304" pitchFamily="18" charset="0"/>
              </a:rPr>
              <a:t>Литературный источник: </a:t>
            </a:r>
          </a:p>
          <a:p>
            <a:pPr marL="0" indent="0">
              <a:buNone/>
            </a:pPr>
            <a:r>
              <a:rPr lang="ru-RU" sz="1400" i="1" dirty="0">
                <a:latin typeface="Times New Roman" panose="02020603050405020304" pitchFamily="18" charset="0"/>
                <a:cs typeface="Times New Roman" panose="02020603050405020304" pitchFamily="18" charset="0"/>
              </a:rPr>
              <a:t>Левченко И.Ю., Дубровина Т.И., «Дети с общим недоразвитием речи: Развитие памяти» -126с. </a:t>
            </a:r>
          </a:p>
          <a:p>
            <a:pPr marL="0" indent="0">
              <a:buNone/>
            </a:pP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3582495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8B5D5B8-7580-4044-9A63-6B6E6E7C77A3}"/>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24. Замри </a:t>
            </a:r>
          </a:p>
        </p:txBody>
      </p:sp>
      <p:sp>
        <p:nvSpPr>
          <p:cNvPr id="3" name="Объект 2">
            <a:extLst>
              <a:ext uri="{FF2B5EF4-FFF2-40B4-BE49-F238E27FC236}">
                <a16:creationId xmlns:a16="http://schemas.microsoft.com/office/drawing/2014/main" xmlns="" id="{7752C76F-09D8-4960-A361-EA3F829AEE60}"/>
              </a:ext>
            </a:extLst>
          </p:cNvPr>
          <p:cNvSpPr>
            <a:spLocks noGrp="1"/>
          </p:cNvSpPr>
          <p:nvPr>
            <p:ph idx="1"/>
          </p:nvPr>
        </p:nvSpPr>
        <p:spPr/>
        <p:txBody>
          <a:bodyPr>
            <a:normAutofit fontScale="92500" lnSpcReduction="20000"/>
          </a:bodyPr>
          <a:lstStyle/>
          <a:p>
            <a:pPr marL="0" indent="0">
              <a:buNone/>
            </a:pPr>
            <a:r>
              <a:rPr lang="ru-RU" sz="3900" dirty="0">
                <a:latin typeface="Times New Roman" panose="02020603050405020304" pitchFamily="18" charset="0"/>
                <a:cs typeface="Times New Roman" panose="02020603050405020304" pitchFamily="18" charset="0"/>
              </a:rPr>
              <a:t>Играют несколько детей, один из них - ведущий. Он придумывает и демонстрирует какую-либо позу. Все дети внимательно смотрят и запоминают её, затем начинают бегать, прыгать, ползать (по договоренности). По сигналу: "Замри" - дети воспроизводят  позу, которую показывал ведущий.</a:t>
            </a:r>
          </a:p>
          <a:p>
            <a:pPr marL="0" indent="0">
              <a:buNone/>
            </a:pPr>
            <a:endParaRPr lang="ru-RU" sz="3200" dirty="0">
              <a:latin typeface="Times New Roman" panose="02020603050405020304" pitchFamily="18" charset="0"/>
              <a:cs typeface="Times New Roman" panose="02020603050405020304" pitchFamily="18" charset="0"/>
            </a:endParaRPr>
          </a:p>
          <a:p>
            <a:pPr marL="0" indent="0">
              <a:buNone/>
            </a:pPr>
            <a:endParaRPr lang="ru-RU" sz="3200" dirty="0">
              <a:latin typeface="Times New Roman" panose="02020603050405020304" pitchFamily="18" charset="0"/>
              <a:cs typeface="Times New Roman" panose="02020603050405020304" pitchFamily="18" charset="0"/>
            </a:endParaRPr>
          </a:p>
          <a:p>
            <a:pPr marL="0" indent="0">
              <a:buNone/>
            </a:pPr>
            <a:endParaRPr lang="ru-RU" sz="1500" i="1" dirty="0">
              <a:latin typeface="Times New Roman" panose="02020603050405020304" pitchFamily="18" charset="0"/>
              <a:cs typeface="Times New Roman" panose="02020603050405020304" pitchFamily="18" charset="0"/>
            </a:endParaRPr>
          </a:p>
          <a:p>
            <a:pPr marL="0" indent="0">
              <a:buNone/>
            </a:pPr>
            <a:r>
              <a:rPr lang="ru-RU" sz="1500" i="1" dirty="0">
                <a:latin typeface="Times New Roman" panose="02020603050405020304" pitchFamily="18" charset="0"/>
                <a:cs typeface="Times New Roman" panose="02020603050405020304" pitchFamily="18" charset="0"/>
              </a:rPr>
              <a:t>Литературный источник: </a:t>
            </a:r>
          </a:p>
          <a:p>
            <a:pPr marL="0" indent="0">
              <a:buNone/>
            </a:pPr>
            <a:r>
              <a:rPr lang="ru-RU" sz="1500" i="1" dirty="0">
                <a:latin typeface="Times New Roman" panose="02020603050405020304" pitchFamily="18" charset="0"/>
                <a:cs typeface="Times New Roman" panose="02020603050405020304" pitchFamily="18" charset="0"/>
              </a:rPr>
              <a:t>Левченко И.Ю., Дубровина Т.И., «Дети с общим недоразвитием речи: Развитие памяти» -126с. </a:t>
            </a:r>
          </a:p>
          <a:p>
            <a:pPr marL="0" indent="0">
              <a:buNone/>
            </a:pP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2113386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732263D-7376-4291-8E86-60872BB0B9B8}"/>
              </a:ext>
            </a:extLst>
          </p:cNvPr>
          <p:cNvSpPr>
            <a:spLocks noGrp="1"/>
          </p:cNvSpPr>
          <p:nvPr>
            <p:ph type="title"/>
          </p:nvPr>
        </p:nvSpPr>
        <p:spPr/>
        <p:txBody>
          <a:bodyPr>
            <a:normAutofit/>
          </a:bodyPr>
          <a:lstStyle/>
          <a:p>
            <a:pPr algn="ctr"/>
            <a:r>
              <a:rPr lang="ru-RU" sz="3600" b="1" dirty="0">
                <a:latin typeface="Times New Roman" panose="02020603050405020304" pitchFamily="18" charset="0"/>
                <a:cs typeface="Times New Roman" panose="02020603050405020304" pitchFamily="18" charset="0"/>
              </a:rPr>
              <a:t>Литература:</a:t>
            </a:r>
          </a:p>
        </p:txBody>
      </p:sp>
      <p:sp>
        <p:nvSpPr>
          <p:cNvPr id="3" name="Объект 2">
            <a:extLst>
              <a:ext uri="{FF2B5EF4-FFF2-40B4-BE49-F238E27FC236}">
                <a16:creationId xmlns:a16="http://schemas.microsoft.com/office/drawing/2014/main" xmlns="" id="{29796B01-F126-4E44-A06F-0F834E0DC180}"/>
              </a:ext>
            </a:extLst>
          </p:cNvPr>
          <p:cNvSpPr>
            <a:spLocks noGrp="1"/>
          </p:cNvSpPr>
          <p:nvPr>
            <p:ph idx="1"/>
          </p:nvPr>
        </p:nvSpPr>
        <p:spPr/>
        <p:txBody>
          <a:bodyPr/>
          <a:lstStyle/>
          <a:p>
            <a:pPr marL="0" indent="0">
              <a:buNone/>
            </a:pPr>
            <a:r>
              <a:rPr lang="ru-RU" dirty="0"/>
              <a:t>1. </a:t>
            </a:r>
            <a:r>
              <a:rPr lang="ru-RU" dirty="0" err="1"/>
              <a:t>Волковская</a:t>
            </a:r>
            <a:r>
              <a:rPr lang="ru-RU" dirty="0"/>
              <a:t> Т.Н., Юсупова Г.Х." Психологическая помощь дошкольникам с общим недоразвитием речи"/Под научной ред. И.Ю. Левченко.-М.: Национальный книжный центр, 2014.-96с.(Специальная психология).</a:t>
            </a:r>
          </a:p>
          <a:p>
            <a:pPr marL="0" indent="0">
              <a:buNone/>
            </a:pPr>
            <a:r>
              <a:rPr lang="ru-RU" dirty="0"/>
              <a:t>2. Левченко И.Ю., Дубровина Т.И., "Дети с общим недоразвитием речи: Развитие памяти". М.: "Национальный книжный центр", 2016.- 144с. (Специальная психология).</a:t>
            </a:r>
          </a:p>
        </p:txBody>
      </p:sp>
    </p:spTree>
    <p:extLst>
      <p:ext uri="{BB962C8B-B14F-4D97-AF65-F5344CB8AC3E}">
        <p14:creationId xmlns="" xmlns:p14="http://schemas.microsoft.com/office/powerpoint/2010/main" val="3510812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50F810C-A647-4968-9CF0-CAD6CE0D2E3C}"/>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4. Сбор фруктов</a:t>
            </a:r>
          </a:p>
        </p:txBody>
      </p:sp>
      <p:sp>
        <p:nvSpPr>
          <p:cNvPr id="3" name="Объект 2">
            <a:extLst>
              <a:ext uri="{FF2B5EF4-FFF2-40B4-BE49-F238E27FC236}">
                <a16:creationId xmlns:a16="http://schemas.microsoft.com/office/drawing/2014/main" xmlns="" id="{58ABDAC8-3B47-4D3D-BCE8-99233F0D5C1E}"/>
              </a:ext>
            </a:extLst>
          </p:cNvPr>
          <p:cNvSpPr>
            <a:spLocks noGrp="1"/>
          </p:cNvSpPr>
          <p:nvPr>
            <p:ph idx="1"/>
          </p:nvPr>
        </p:nvSpPr>
        <p:spPr/>
        <p:txBody>
          <a:bodyPr>
            <a:normAutofit/>
          </a:bodyPr>
          <a:lstStyle/>
          <a:p>
            <a:pPr marL="0" indent="0">
              <a:buNone/>
            </a:pPr>
            <a:r>
              <a:rPr lang="ru-RU" dirty="0">
                <a:latin typeface="Times New Roman" panose="02020603050405020304" pitchFamily="18" charset="0"/>
                <a:cs typeface="Times New Roman" panose="02020603050405020304" pitchFamily="18" charset="0"/>
              </a:rPr>
              <a:t>Психолог говорит: "Представьте, что вы находитесь в саду, где растут фрукты. Рвите яблоки и груши, складывайте их в корзину. Пытайтесь увидеть каждый фрукт, который срываете.  Нет двух одинаковых. Фрукты маленькие и большие, на тонком и толстом корешке. Срывать их нужно по-разному. Одни держать в руке легче, другие - тяжелее. Теперь представьте, как вы надкусываете яблоко. Какое оно, кислое или сладкое? Если яблоко вкусное, угостите вашего приятеля".</a:t>
            </a:r>
          </a:p>
          <a:p>
            <a:endParaRPr lang="ru-RU" dirty="0"/>
          </a:p>
          <a:p>
            <a:pPr marL="0" indent="0">
              <a:buNone/>
            </a:pPr>
            <a:r>
              <a:rPr lang="ru-RU" sz="1400" i="1" dirty="0">
                <a:latin typeface="Times New Roman" panose="02020603050405020304" pitchFamily="18" charset="0"/>
                <a:cs typeface="Times New Roman" panose="02020603050405020304" pitchFamily="18" charset="0"/>
              </a:rPr>
              <a:t>Литературный источник:</a:t>
            </a:r>
          </a:p>
          <a:p>
            <a:pPr marL="0" indent="0">
              <a:buNone/>
            </a:pPr>
            <a:r>
              <a:rPr lang="ru-RU" sz="1400" dirty="0" err="1">
                <a:latin typeface="Times New Roman" panose="02020603050405020304" pitchFamily="18" charset="0"/>
                <a:cs typeface="Times New Roman" panose="02020603050405020304" pitchFamily="18" charset="0"/>
              </a:rPr>
              <a:t>Волковская</a:t>
            </a:r>
            <a:r>
              <a:rPr lang="ru-RU" sz="14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54</a:t>
            </a:r>
          </a:p>
          <a:p>
            <a:pPr marL="0" indent="0">
              <a:buNone/>
            </a:pPr>
            <a:endParaRPr lang="ru-RU" dirty="0"/>
          </a:p>
        </p:txBody>
      </p:sp>
    </p:spTree>
    <p:extLst>
      <p:ext uri="{BB962C8B-B14F-4D97-AF65-F5344CB8AC3E}">
        <p14:creationId xmlns="" xmlns:p14="http://schemas.microsoft.com/office/powerpoint/2010/main" val="3567101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1889204-51B8-4AF0-829D-B9ABB4A1D568}"/>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5. Покажи по-разному</a:t>
            </a:r>
          </a:p>
        </p:txBody>
      </p:sp>
      <p:sp>
        <p:nvSpPr>
          <p:cNvPr id="3" name="Объект 2">
            <a:extLst>
              <a:ext uri="{FF2B5EF4-FFF2-40B4-BE49-F238E27FC236}">
                <a16:creationId xmlns:a16="http://schemas.microsoft.com/office/drawing/2014/main" xmlns="" id="{BD91871B-EC2A-456D-906E-B768DF6FFA5B}"/>
              </a:ext>
            </a:extLst>
          </p:cNvPr>
          <p:cNvSpPr>
            <a:spLocks noGrp="1"/>
          </p:cNvSpPr>
          <p:nvPr>
            <p:ph idx="1"/>
          </p:nvPr>
        </p:nvSpPr>
        <p:spPr>
          <a:xfrm>
            <a:off x="838200" y="1236372"/>
            <a:ext cx="10515600" cy="4734529"/>
          </a:xfrm>
        </p:spPr>
        <p:txBody>
          <a:bodyPr>
            <a:normAutofit lnSpcReduction="10000"/>
          </a:bodyPr>
          <a:lstStyle/>
          <a:p>
            <a:pPr marL="0" indent="0">
              <a:lnSpc>
                <a:spcPct val="100000"/>
              </a:lnSpc>
              <a:spcBef>
                <a:spcPts val="0"/>
              </a:spcBef>
              <a:buNone/>
            </a:pPr>
            <a:r>
              <a:rPr lang="ru-RU" sz="2400" dirty="0">
                <a:latin typeface="Times New Roman" panose="02020603050405020304" pitchFamily="18" charset="0"/>
                <a:cs typeface="Times New Roman" panose="02020603050405020304" pitchFamily="18" charset="0"/>
              </a:rPr>
              <a:t>Психолог говорит: "Внимательно смотрите на меня. Вот я захожу в ворота высокие (сопровождает свои слова показом), а вот я захожу в ворота … (нагибается). Какие?" </a:t>
            </a:r>
          </a:p>
          <a:p>
            <a:pPr marL="0" indent="0">
              <a:lnSpc>
                <a:spcPct val="100000"/>
              </a:lnSpc>
              <a:spcBef>
                <a:spcPts val="0"/>
              </a:spcBef>
              <a:buNone/>
            </a:pPr>
            <a:r>
              <a:rPr lang="ru-RU" sz="2400" dirty="0">
                <a:latin typeface="Times New Roman" panose="02020603050405020304" pitchFamily="18" charset="0"/>
                <a:cs typeface="Times New Roman" panose="02020603050405020304" pitchFamily="18" charset="0"/>
              </a:rPr>
              <a:t>Дети должны назвать антоним к слову "высокие".</a:t>
            </a:r>
          </a:p>
          <a:p>
            <a:pPr marL="0" indent="0">
              <a:lnSpc>
                <a:spcPct val="100000"/>
              </a:lnSpc>
              <a:spcBef>
                <a:spcPts val="0"/>
              </a:spcBef>
              <a:buNone/>
            </a:pPr>
            <a:r>
              <a:rPr lang="ru-RU" sz="2400" dirty="0">
                <a:latin typeface="Times New Roman" panose="02020603050405020304" pitchFamily="18" charset="0"/>
                <a:cs typeface="Times New Roman" panose="02020603050405020304" pitchFamily="18" charset="0"/>
              </a:rPr>
              <a:t> Психолог говорит: "Я несу легкий пакет (показывает),а теперь я несу (показывает)...Какой пакет?</a:t>
            </a:r>
          </a:p>
          <a:p>
            <a:pPr marL="0" indent="0">
              <a:lnSpc>
                <a:spcPct val="100000"/>
              </a:lnSpc>
              <a:spcBef>
                <a:spcPts val="0"/>
              </a:spcBef>
              <a:buNone/>
            </a:pPr>
            <a:r>
              <a:rPr lang="ru-RU" sz="2400" dirty="0">
                <a:latin typeface="Times New Roman" panose="02020603050405020304" pitchFamily="18" charset="0"/>
                <a:cs typeface="Times New Roman" panose="02020603050405020304" pitchFamily="18" charset="0"/>
              </a:rPr>
              <a:t>Психолог: "Я перехожу широкую реку (показывает), а вот я перехожу через ручей (показывает)...Какой?" </a:t>
            </a:r>
          </a:p>
          <a:p>
            <a:pPr marL="0" indent="0">
              <a:lnSpc>
                <a:spcPct val="100000"/>
              </a:lnSpc>
              <a:spcBef>
                <a:spcPts val="0"/>
              </a:spcBef>
              <a:buNone/>
            </a:pPr>
            <a:r>
              <a:rPr lang="ru-RU" sz="2400" dirty="0">
                <a:latin typeface="Times New Roman" panose="02020603050405020304" pitchFamily="18" charset="0"/>
                <a:cs typeface="Times New Roman" panose="02020603050405020304" pitchFamily="18" charset="0"/>
              </a:rPr>
              <a:t>Психолог: "Я иду медленно, а вот я иду... Как? Я гуляю, мне жарко. Но вот подул ветер, и мне стало...Я смотрю грустный спектакль. А теперь смотрю...«</a:t>
            </a:r>
          </a:p>
          <a:p>
            <a:pPr marL="0" indent="0">
              <a:lnSpc>
                <a:spcPct val="100000"/>
              </a:lnSpc>
              <a:spcBef>
                <a:spcPts val="0"/>
              </a:spcBef>
              <a:buNone/>
            </a:pPr>
            <a:r>
              <a:rPr lang="ru-RU" sz="2400" dirty="0">
                <a:latin typeface="Times New Roman" panose="02020603050405020304" pitchFamily="18" charset="0"/>
                <a:cs typeface="Times New Roman" panose="02020603050405020304" pitchFamily="18" charset="0"/>
              </a:rPr>
              <a:t>Затем дети поочередно показывают действия по инструкции психолога.</a:t>
            </a:r>
          </a:p>
          <a:p>
            <a:pPr marL="0" indent="0">
              <a:lnSpc>
                <a:spcPct val="100000"/>
              </a:lnSpc>
              <a:spcBef>
                <a:spcPts val="0"/>
              </a:spcBef>
              <a:buNone/>
            </a:pPr>
            <a:endParaRPr lang="ru-RU" sz="14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ru-RU" sz="14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ru-RU" sz="1400" i="1" dirty="0">
                <a:latin typeface="Times New Roman" panose="02020603050405020304" pitchFamily="18" charset="0"/>
                <a:cs typeface="Times New Roman" panose="02020603050405020304" pitchFamily="18" charset="0"/>
              </a:rPr>
              <a:t>Литературный источник:</a:t>
            </a:r>
          </a:p>
          <a:p>
            <a:pPr marL="0" indent="0">
              <a:lnSpc>
                <a:spcPct val="100000"/>
              </a:lnSpc>
              <a:spcBef>
                <a:spcPts val="0"/>
              </a:spcBef>
              <a:buNone/>
            </a:pPr>
            <a:r>
              <a:rPr lang="ru-RU" sz="1400" dirty="0" err="1">
                <a:latin typeface="Times New Roman" panose="02020603050405020304" pitchFamily="18" charset="0"/>
                <a:cs typeface="Times New Roman" panose="02020603050405020304" pitchFamily="18" charset="0"/>
              </a:rPr>
              <a:t>Волковская</a:t>
            </a:r>
            <a:r>
              <a:rPr lang="ru-RU" sz="14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54</a:t>
            </a:r>
          </a:p>
          <a:p>
            <a:pPr marL="0" indent="0">
              <a:lnSpc>
                <a:spcPct val="100000"/>
              </a:lnSpc>
              <a:spcBef>
                <a:spcPts val="0"/>
              </a:spcBef>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556941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3C6872C-A02A-4B4D-957E-4F4E0876249C}"/>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6. Покажи, что чувствуешь</a:t>
            </a:r>
          </a:p>
        </p:txBody>
      </p:sp>
      <p:sp>
        <p:nvSpPr>
          <p:cNvPr id="3" name="Объект 2">
            <a:extLst>
              <a:ext uri="{FF2B5EF4-FFF2-40B4-BE49-F238E27FC236}">
                <a16:creationId xmlns:a16="http://schemas.microsoft.com/office/drawing/2014/main" xmlns="" id="{D7D09D56-E45F-4DAB-B7D6-6A9CECDFDB89}"/>
              </a:ext>
            </a:extLst>
          </p:cNvPr>
          <p:cNvSpPr>
            <a:spLocks noGrp="1"/>
          </p:cNvSpPr>
          <p:nvPr>
            <p:ph idx="1"/>
          </p:nvPr>
        </p:nvSpPr>
        <p:spPr>
          <a:xfrm>
            <a:off x="838200" y="1352282"/>
            <a:ext cx="10515600" cy="4824681"/>
          </a:xfrm>
        </p:spPr>
        <p:txBody>
          <a:bodyPr>
            <a:normAutofit fontScale="92500" lnSpcReduction="10000"/>
          </a:bodyPr>
          <a:lstStyle/>
          <a:p>
            <a:pPr marL="0" indent="0">
              <a:lnSpc>
                <a:spcPct val="120000"/>
              </a:lnSpc>
              <a:spcBef>
                <a:spcPts val="0"/>
              </a:spcBef>
              <a:buNone/>
            </a:pPr>
            <a:r>
              <a:rPr lang="ru-RU" sz="1800" dirty="0">
                <a:latin typeface="Times New Roman" panose="02020603050405020304" pitchFamily="18" charset="0"/>
                <a:cs typeface="Times New Roman" panose="02020603050405020304" pitchFamily="18" charset="0"/>
              </a:rPr>
              <a:t>Дети образуют большой круг. </a:t>
            </a:r>
          </a:p>
          <a:p>
            <a:pPr marL="0" indent="0">
              <a:lnSpc>
                <a:spcPct val="120000"/>
              </a:lnSpc>
              <a:spcBef>
                <a:spcPts val="0"/>
              </a:spcBef>
              <a:buNone/>
            </a:pPr>
            <a:r>
              <a:rPr lang="ru-RU" sz="1800" dirty="0">
                <a:latin typeface="Times New Roman" panose="02020603050405020304" pitchFamily="18" charset="0"/>
                <a:cs typeface="Times New Roman" panose="02020603050405020304" pitchFamily="18" charset="0"/>
              </a:rPr>
              <a:t>Психолог говорит: "Встаньте так, чтобы в центре круга образовалось как можно больше места. Представьте, что вы на пляже, под ногами раскаленный песок. По очереди выходите в центр круга так, словно ступаете босыми ногами по горячему песку. Постарайтесь почувствовать песок под ступнями своих ног".</a:t>
            </a:r>
          </a:p>
          <a:p>
            <a:pPr marL="0" indent="0">
              <a:lnSpc>
                <a:spcPct val="120000"/>
              </a:lnSpc>
              <a:spcBef>
                <a:spcPts val="0"/>
              </a:spcBef>
              <a:buNone/>
            </a:pPr>
            <a:r>
              <a:rPr lang="ru-RU" sz="1800" dirty="0">
                <a:latin typeface="Times New Roman" panose="02020603050405020304" pitchFamily="18" charset="0"/>
                <a:cs typeface="Times New Roman" panose="02020603050405020304" pitchFamily="18" charset="0"/>
              </a:rPr>
              <a:t> Дети выполняют задание. </a:t>
            </a:r>
          </a:p>
          <a:p>
            <a:pPr marL="0" indent="0">
              <a:lnSpc>
                <a:spcPct val="120000"/>
              </a:lnSpc>
              <a:spcBef>
                <a:spcPts val="0"/>
              </a:spcBef>
              <a:buNone/>
            </a:pPr>
            <a:r>
              <a:rPr lang="ru-RU" sz="1800" dirty="0" err="1">
                <a:latin typeface="Times New Roman" panose="02020603050405020304" pitchFamily="18" charset="0"/>
                <a:cs typeface="Times New Roman" panose="02020603050405020304" pitchFamily="18" charset="0"/>
              </a:rPr>
              <a:t>Писхолог</a:t>
            </a:r>
            <a:r>
              <a:rPr lang="ru-RU" sz="1800" dirty="0">
                <a:latin typeface="Times New Roman" panose="02020603050405020304" pitchFamily="18" charset="0"/>
                <a:cs typeface="Times New Roman" panose="02020603050405020304" pitchFamily="18" charset="0"/>
              </a:rPr>
              <a:t> продолжает: "Теперь представьте, что вам нужно перейти горный ручей с холодной водой. Покажите, как вы это сделаете". </a:t>
            </a:r>
          </a:p>
          <a:p>
            <a:pPr marL="0" indent="0">
              <a:lnSpc>
                <a:spcPct val="120000"/>
              </a:lnSpc>
              <a:spcBef>
                <a:spcPts val="0"/>
              </a:spcBef>
              <a:buNone/>
            </a:pPr>
            <a:r>
              <a:rPr lang="ru-RU" sz="1800" dirty="0">
                <a:latin typeface="Times New Roman" panose="02020603050405020304" pitchFamily="18" charset="0"/>
                <a:cs typeface="Times New Roman" panose="02020603050405020304" pitchFamily="18" charset="0"/>
              </a:rPr>
              <a:t>Дети выполняют задание. </a:t>
            </a:r>
          </a:p>
          <a:p>
            <a:pPr marL="0" indent="0">
              <a:lnSpc>
                <a:spcPct val="120000"/>
              </a:lnSpc>
              <a:spcBef>
                <a:spcPts val="0"/>
              </a:spcBef>
              <a:buNone/>
            </a:pPr>
            <a:r>
              <a:rPr lang="ru-RU" sz="1800" dirty="0">
                <a:latin typeface="Times New Roman" panose="02020603050405020304" pitchFamily="18" charset="0"/>
                <a:cs typeface="Times New Roman" panose="02020603050405020304" pitchFamily="18" charset="0"/>
              </a:rPr>
              <a:t>Психолог продолжает: "Представьте и изобразите, что вы пробираетесь через кусты...Идете по болоту...Наслаждаетесь нежным весенним ветерком...Укрываетесь от снежной вьюги...Пробираетесь сквозь толпу перед кинотеатром...Протискиваетесь в переполненном автобусе к выходу...«</a:t>
            </a:r>
          </a:p>
          <a:p>
            <a:pPr marL="0" indent="0">
              <a:lnSpc>
                <a:spcPct val="120000"/>
              </a:lnSpc>
              <a:spcBef>
                <a:spcPts val="0"/>
              </a:spcBef>
              <a:buNone/>
            </a:pPr>
            <a:r>
              <a:rPr lang="ru-RU" sz="1800" i="1" dirty="0">
                <a:latin typeface="Times New Roman" panose="02020603050405020304" pitchFamily="18" charset="0"/>
                <a:cs typeface="Times New Roman" panose="02020603050405020304" pitchFamily="18" charset="0"/>
              </a:rPr>
              <a:t>Необходимо напомнить, что работа проводится каждым индивидуально, хотя и в присутствии группы. При возникновении затруднений следует описывать детали ситуации, обращать внимание на движения разных частей тела.</a:t>
            </a:r>
          </a:p>
          <a:p>
            <a:pPr marL="0" indent="0">
              <a:lnSpc>
                <a:spcPct val="120000"/>
              </a:lnSpc>
              <a:spcBef>
                <a:spcPts val="0"/>
              </a:spcBef>
              <a:buNone/>
            </a:pPr>
            <a:endParaRPr lang="ru-RU" sz="1800" i="1"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ru-RU" sz="1400" i="1" dirty="0">
                <a:latin typeface="Times New Roman" panose="02020603050405020304" pitchFamily="18" charset="0"/>
                <a:cs typeface="Times New Roman" panose="02020603050405020304" pitchFamily="18" charset="0"/>
              </a:rPr>
              <a:t>Литературный источник:</a:t>
            </a:r>
          </a:p>
          <a:p>
            <a:pPr marL="0" indent="0">
              <a:lnSpc>
                <a:spcPct val="120000"/>
              </a:lnSpc>
              <a:spcBef>
                <a:spcPts val="0"/>
              </a:spcBef>
              <a:buNone/>
            </a:pPr>
            <a:r>
              <a:rPr lang="ru-RU" sz="1400" dirty="0" err="1">
                <a:latin typeface="Times New Roman" panose="02020603050405020304" pitchFamily="18" charset="0"/>
                <a:cs typeface="Times New Roman" panose="02020603050405020304" pitchFamily="18" charset="0"/>
              </a:rPr>
              <a:t>Волковская</a:t>
            </a:r>
            <a:r>
              <a:rPr lang="ru-RU" sz="14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54-55</a:t>
            </a:r>
          </a:p>
          <a:p>
            <a:pPr marL="0" indent="0">
              <a:lnSpc>
                <a:spcPct val="120000"/>
              </a:lnSpc>
              <a:spcBef>
                <a:spcPts val="0"/>
              </a:spcBef>
              <a:buNone/>
            </a:pP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186412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098D7A5-D2BB-47CF-B2F1-A38E3FCD8233}"/>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7. Изобрази цвет</a:t>
            </a:r>
          </a:p>
        </p:txBody>
      </p:sp>
      <p:sp>
        <p:nvSpPr>
          <p:cNvPr id="3" name="Объект 2">
            <a:extLst>
              <a:ext uri="{FF2B5EF4-FFF2-40B4-BE49-F238E27FC236}">
                <a16:creationId xmlns:a16="http://schemas.microsoft.com/office/drawing/2014/main" xmlns="" id="{F7C84F89-6913-44DE-9FFC-3F2B8FC70FE4}"/>
              </a:ext>
            </a:extLst>
          </p:cNvPr>
          <p:cNvSpPr>
            <a:spLocks noGrp="1"/>
          </p:cNvSpPr>
          <p:nvPr>
            <p:ph idx="1"/>
          </p:nvPr>
        </p:nvSpPr>
        <p:spPr/>
        <p:txBody>
          <a:bodyPr/>
          <a:lstStyle/>
          <a:p>
            <a:pPr marL="0" indent="0">
              <a:buNone/>
            </a:pPr>
            <a:r>
              <a:rPr lang="ru-RU" sz="3200" dirty="0">
                <a:latin typeface="Times New Roman" panose="02020603050405020304" pitchFamily="18" charset="0"/>
                <a:cs typeface="Times New Roman" panose="02020603050405020304" pitchFamily="18" charset="0"/>
              </a:rPr>
              <a:t>Один из детей - водящий - выходит из комнаты. </a:t>
            </a:r>
          </a:p>
          <a:p>
            <a:pPr marL="0" indent="0">
              <a:buNone/>
            </a:pPr>
            <a:r>
              <a:rPr lang="ru-RU" sz="3200" dirty="0">
                <a:latin typeface="Times New Roman" panose="02020603050405020304" pitchFamily="18" charset="0"/>
                <a:cs typeface="Times New Roman" panose="02020603050405020304" pitchFamily="18" charset="0"/>
              </a:rPr>
              <a:t>Остальные участники задумывают цвет и при появлении водящего изображают его с помощью движений.</a:t>
            </a:r>
          </a:p>
          <a:p>
            <a:pPr marL="0" indent="0">
              <a:buNone/>
            </a:pPr>
            <a:r>
              <a:rPr lang="ru-RU" sz="3200" dirty="0">
                <a:latin typeface="Times New Roman" panose="02020603050405020304" pitchFamily="18" charset="0"/>
                <a:cs typeface="Times New Roman" panose="02020603050405020304" pitchFamily="18" charset="0"/>
              </a:rPr>
              <a:t>Ведущий пытается угадать задуманный цвет. Затем водящий меняется, игра продолжается</a:t>
            </a:r>
            <a:r>
              <a:rPr lang="ru-RU" dirty="0"/>
              <a:t>.</a:t>
            </a:r>
          </a:p>
          <a:p>
            <a:pPr marL="0" indent="0">
              <a:buNone/>
            </a:pPr>
            <a:endParaRPr lang="ru-RU" dirty="0"/>
          </a:p>
          <a:p>
            <a:pPr marL="0" indent="0">
              <a:buNone/>
            </a:pPr>
            <a:endParaRPr lang="ru-RU" sz="1400" dirty="0">
              <a:latin typeface="Times New Roman" panose="02020603050405020304" pitchFamily="18" charset="0"/>
              <a:cs typeface="Times New Roman" panose="02020603050405020304" pitchFamily="18" charset="0"/>
            </a:endParaRPr>
          </a:p>
          <a:p>
            <a:pPr marL="0" indent="0">
              <a:buNone/>
            </a:pPr>
            <a:endParaRPr lang="ru-RU" sz="1400" dirty="0">
              <a:latin typeface="Times New Roman" panose="02020603050405020304" pitchFamily="18" charset="0"/>
              <a:cs typeface="Times New Roman" panose="02020603050405020304" pitchFamily="18" charset="0"/>
            </a:endParaRPr>
          </a:p>
          <a:p>
            <a:pPr marL="0" indent="0">
              <a:buNone/>
            </a:pPr>
            <a:r>
              <a:rPr lang="ru-RU" sz="1400" i="1" dirty="0">
                <a:latin typeface="Times New Roman" panose="02020603050405020304" pitchFamily="18" charset="0"/>
                <a:cs typeface="Times New Roman" panose="02020603050405020304" pitchFamily="18" charset="0"/>
              </a:rPr>
              <a:t>Литературный источник:</a:t>
            </a:r>
          </a:p>
          <a:p>
            <a:pPr marL="0" indent="0">
              <a:buNone/>
            </a:pPr>
            <a:r>
              <a:rPr lang="ru-RU" sz="1400" dirty="0" err="1">
                <a:latin typeface="Times New Roman" panose="02020603050405020304" pitchFamily="18" charset="0"/>
                <a:cs typeface="Times New Roman" panose="02020603050405020304" pitchFamily="18" charset="0"/>
              </a:rPr>
              <a:t>Волковская</a:t>
            </a:r>
            <a:r>
              <a:rPr lang="ru-RU" sz="1400" dirty="0">
                <a:latin typeface="Times New Roman" panose="02020603050405020304" pitchFamily="18" charset="0"/>
                <a:cs typeface="Times New Roman" panose="02020603050405020304" pitchFamily="18" charset="0"/>
              </a:rPr>
              <a:t> Т.Н., Юсупова Г.Х. «Психологическая помощь дошкольникам с общим недоразвитием речи», стр. 55</a:t>
            </a:r>
          </a:p>
          <a:p>
            <a:pPr marL="0" indent="0">
              <a:buNone/>
            </a:pPr>
            <a:endParaRPr lang="ru-RU" dirty="0"/>
          </a:p>
        </p:txBody>
      </p:sp>
    </p:spTree>
    <p:extLst>
      <p:ext uri="{BB962C8B-B14F-4D97-AF65-F5344CB8AC3E}">
        <p14:creationId xmlns="" xmlns:p14="http://schemas.microsoft.com/office/powerpoint/2010/main" val="346250640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TotalTime>
  <Words>6877</Words>
  <Application>Microsoft Office PowerPoint</Application>
  <PresentationFormat>Произвольный</PresentationFormat>
  <Paragraphs>387</Paragraphs>
  <Slides>56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56</vt:i4>
      </vt:variant>
    </vt:vector>
  </HeadingPairs>
  <TitlesOfParts>
    <vt:vector size="57" baseType="lpstr">
      <vt:lpstr>Тема Office</vt:lpstr>
      <vt:lpstr>Картотека игр по развитию детей дошкольного возраста (5-7 лет) с ОНР</vt:lpstr>
      <vt:lpstr>Игры для развития эмоционально-личностной сферы</vt:lpstr>
      <vt:lpstr>1. Изобрази животное</vt:lpstr>
      <vt:lpstr>2. Изобрази предмет</vt:lpstr>
      <vt:lpstr>3. Театр масок</vt:lpstr>
      <vt:lpstr>4. Сбор фруктов</vt:lpstr>
      <vt:lpstr>5. Покажи по-разному</vt:lpstr>
      <vt:lpstr>6. Покажи, что чувствуешь</vt:lpstr>
      <vt:lpstr>7. Изобрази цвет</vt:lpstr>
      <vt:lpstr>8. Изобрази движения без предмета </vt:lpstr>
      <vt:lpstr>9. Пантомимические сценки</vt:lpstr>
      <vt:lpstr>10. Заинька</vt:lpstr>
      <vt:lpstr>11. Дикий танец</vt:lpstr>
      <vt:lpstr>12. Маленькие добрые привидения</vt:lpstr>
      <vt:lpstr>13. Драка</vt:lpstr>
      <vt:lpstr>14. Избавься от недобрых чувств</vt:lpstr>
      <vt:lpstr>Игры для снятия мышечных зажимов и снижение психоэмоционального напряжения</vt:lpstr>
      <vt:lpstr>1. Зайчики</vt:lpstr>
      <vt:lpstr>2. Ловим комаров</vt:lpstr>
      <vt:lpstr>3. Огонь и лёд</vt:lpstr>
      <vt:lpstr>4. Шалтай-Болтай</vt:lpstr>
      <vt:lpstr>5. Воздушный шарик</vt:lpstr>
      <vt:lpstr>6. Подвески</vt:lpstr>
      <vt:lpstr>7. Росток</vt:lpstr>
      <vt:lpstr>8. Потянулись-сломались</vt:lpstr>
      <vt:lpstr>8. Потянулись-сломались</vt:lpstr>
      <vt:lpstr>9. Водопад</vt:lpstr>
      <vt:lpstr>10. Тихое озеро</vt:lpstr>
      <vt:lpstr>11. Порхание бабочки</vt:lpstr>
      <vt:lpstr>12. Полет высоко в небе</vt:lpstr>
      <vt:lpstr>Игры на развитие памяти</vt:lpstr>
      <vt:lpstr>1. Фигуры</vt:lpstr>
      <vt:lpstr>2. Квадрат</vt:lpstr>
      <vt:lpstr>3. Магазин</vt:lpstr>
      <vt:lpstr>4. Восстанови слово</vt:lpstr>
      <vt:lpstr>5. Повтори и продолжи</vt:lpstr>
      <vt:lpstr>6. Запомни нужные слова  (опосредованное запоминание)</vt:lpstr>
      <vt:lpstr>7. Цепочка ассоциаций</vt:lpstr>
      <vt:lpstr>8. День рождения куклы</vt:lpstr>
      <vt:lpstr>9. Шапка невидимка</vt:lpstr>
      <vt:lpstr>10. Запомни и найди</vt:lpstr>
      <vt:lpstr>11. Запомни точно</vt:lpstr>
      <vt:lpstr>12. Запомни и нарисуй</vt:lpstr>
      <vt:lpstr>13. Восстанови порядок</vt:lpstr>
      <vt:lpstr>14. Скульптор</vt:lpstr>
      <vt:lpstr>15. Найди своё место</vt:lpstr>
      <vt:lpstr>16. Запомни фигуры</vt:lpstr>
      <vt:lpstr>17. Вспомни пару</vt:lpstr>
      <vt:lpstr>18. Найди пару</vt:lpstr>
      <vt:lpstr>19. Раскрась одним цветом одинаковые фигуры</vt:lpstr>
      <vt:lpstr>20. Теплый-холодный-сухой-мокрый</vt:lpstr>
      <vt:lpstr>21. Найди такой же</vt:lpstr>
      <vt:lpstr>22. Запомни форму</vt:lpstr>
      <vt:lpstr>23. Почувствуй и запомни позу</vt:lpstr>
      <vt:lpstr>24. Замри </vt:lpstr>
      <vt:lpstr>Литература: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Картотека игр по развитию детей дошкольного возраста  с ОНР</dc:title>
  <dc:creator>User</dc:creator>
  <cp:lastModifiedBy>173310</cp:lastModifiedBy>
  <cp:revision>281</cp:revision>
  <cp:lastPrinted>2018-04-16T19:55:25Z</cp:lastPrinted>
  <dcterms:created xsi:type="dcterms:W3CDTF">2018-04-15T17:54:42Z</dcterms:created>
  <dcterms:modified xsi:type="dcterms:W3CDTF">2021-11-30T14:14:44Z</dcterms:modified>
</cp:coreProperties>
</file>