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9" r:id="rId2"/>
    <p:sldId id="312" r:id="rId3"/>
    <p:sldId id="294" r:id="rId4"/>
    <p:sldId id="313" r:id="rId5"/>
    <p:sldId id="281" r:id="rId6"/>
    <p:sldId id="310" r:id="rId7"/>
    <p:sldId id="314" r:id="rId8"/>
    <p:sldId id="296" r:id="rId9"/>
    <p:sldId id="298" r:id="rId10"/>
    <p:sldId id="316" r:id="rId11"/>
    <p:sldId id="326" r:id="rId12"/>
    <p:sldId id="327" r:id="rId13"/>
    <p:sldId id="271" r:id="rId14"/>
    <p:sldId id="335" r:id="rId15"/>
    <p:sldId id="328" r:id="rId16"/>
    <p:sldId id="334" r:id="rId17"/>
    <p:sldId id="317" r:id="rId18"/>
    <p:sldId id="322" r:id="rId19"/>
    <p:sldId id="323" r:id="rId20"/>
    <p:sldId id="324" r:id="rId21"/>
    <p:sldId id="325" r:id="rId22"/>
    <p:sldId id="336" r:id="rId23"/>
    <p:sldId id="318" r:id="rId24"/>
    <p:sldId id="319" r:id="rId25"/>
    <p:sldId id="320" r:id="rId26"/>
    <p:sldId id="337" r:id="rId27"/>
    <p:sldId id="315" r:id="rId28"/>
    <p:sldId id="33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7D7"/>
    <a:srgbClr val="00CC00"/>
    <a:srgbClr val="00FF00"/>
    <a:srgbClr val="D30B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33" autoAdjust="0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8660E-67D6-4414-9888-EA6EC908B8F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4BE05-929C-4330-A1A4-1779A7A1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06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BE05-929C-4330-A1A4-1779A7A1BC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46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BE05-929C-4330-A1A4-1779A7A1BC9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45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BE05-929C-4330-A1A4-1779A7A1BC9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8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64;&#1091;&#1084;%20&#1074;&#1086;&#1083;&#1085;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56;&#1077;&#1083;&#1072;&#1082;&#1089;&#1072;&#1094;&#1080;&#1103;%20&#1042;&#1086;&#1083;&#1096;&#1077;&#1073;&#1085;&#1099;&#1081;%20&#1089;&#1086;&#1085;.mp3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42;&#1072;&#1083;&#1100;&#1089;%20&#1094;&#1074;&#1077;&#1090;&#1086;&#1074;%20&#1063;&#1072;&#1081;&#1082;&#1086;&#1074;&#1089;&#1082;&#1080;&#1081;%20&#1065;&#1077;&#1083;&#1082;&#1083;&#1091;&#1085;&#1095;&#1080;&#1082;%20%20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55;&#1086;&#1083;&#1105;&#1090;%20&#1085;&#1072;%20&#1082;&#1086;&#1074;&#1088;&#1077;%20&#1089;&#1072;&#1084;&#1086;&#1083;&#1105;&#1090;&#1077;.mp3" TargetMode="Externa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42;&#1072;&#1083;&#1100;&#1089;%20&#1073;&#1072;&#1083;&#1077;&#1090;%20&#1057;&#1087;&#1103;&#1097;&#1072;&#1103;%20&#1082;&#1088;&#1072;&#1089;&#1072;&#1074;&#1080;&#1094;&#1072;.mp3" TargetMode="Externa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3499" y="-310408"/>
            <a:ext cx="9235361" cy="757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5" y="-27152"/>
            <a:ext cx="8908623" cy="143992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МДОУ «Детский сад № 42»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Музыкальная гостиная </a:t>
            </a:r>
            <a:br>
              <a:rPr lang="ru-RU" sz="2700" b="1" dirty="0" smtClean="0"/>
            </a:br>
            <a:r>
              <a:rPr lang="ru-RU" sz="2400" b="1" dirty="0"/>
              <a:t>Д</a:t>
            </a:r>
            <a:r>
              <a:rPr lang="ru-RU" sz="2400" b="1" dirty="0" smtClean="0"/>
              <a:t>ля родителей  детей 6-7 лет.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495" y="1628800"/>
            <a:ext cx="9096367" cy="563887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Значение 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музыки для 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укрепления 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здоровья 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дошкольника 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в семье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»</a:t>
            </a:r>
          </a:p>
          <a:p>
            <a:pPr algn="ctr">
              <a:lnSpc>
                <a:spcPct val="120000"/>
              </a:lnSpc>
              <a:buNone/>
            </a:pPr>
            <a:endParaRPr lang="ru-RU" sz="3600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sz="2800" b="1" dirty="0" smtClean="0">
                <a:latin typeface="+mj-lt"/>
              </a:rPr>
              <a:t>	     		       Подготовила: музыкальный руководитель Гусева М.А.</a:t>
            </a:r>
            <a:endParaRPr lang="ru-RU" sz="2800" dirty="0" smtClean="0">
              <a:latin typeface="+mj-lt"/>
            </a:endParaRPr>
          </a:p>
          <a:p>
            <a:pPr algn="ctr">
              <a:buNone/>
            </a:pPr>
            <a:r>
              <a:rPr lang="ru-RU" sz="2800" b="1" dirty="0" smtClean="0">
                <a:latin typeface="+mj-lt"/>
              </a:rPr>
              <a:t>						г. Ярославль</a:t>
            </a:r>
          </a:p>
          <a:p>
            <a:pPr algn="ctr">
              <a:buNone/>
            </a:pPr>
            <a:r>
              <a:rPr lang="ru-RU" sz="2800" b="1">
                <a:latin typeface="+mj-lt"/>
              </a:rPr>
              <a:t> </a:t>
            </a:r>
            <a:r>
              <a:rPr lang="ru-RU" sz="2800" b="1" smtClean="0">
                <a:latin typeface="+mj-lt"/>
              </a:rPr>
              <a:t>                                                                 20.04.2021 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615" y="3645024"/>
            <a:ext cx="3807299" cy="31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4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0" y="0"/>
            <a:ext cx="9144000" cy="68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61926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2007D7"/>
                </a:solidFill>
              </a:rPr>
              <a:t> </a:t>
            </a:r>
            <a:r>
              <a:rPr lang="ru-RU" sz="53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</a:br>
            <a:endParaRPr lang="ru-RU" sz="3200" dirty="0">
              <a:solidFill>
                <a:schemeClr val="tx2"/>
              </a:solidFill>
              <a:latin typeface="Arial Black" pitchFamily="34" charset="0"/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62" y="12578"/>
            <a:ext cx="5301695" cy="68454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2007D7"/>
              </a:solidFill>
              <a:latin typeface="+mj-lt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2007D7"/>
                </a:solidFill>
                <a:latin typeface="+mj-lt"/>
              </a:rPr>
              <a:t>Роль пения для здоровья детей</a:t>
            </a:r>
          </a:p>
          <a:p>
            <a:pPr algn="ctr">
              <a:buNone/>
            </a:pPr>
            <a:r>
              <a:rPr lang="ru-RU" sz="2600" b="1" dirty="0"/>
              <a:t>Пение положительно влияет на здоровье и развитие ребенка: активизирует умственные способности, развивает эстетическое и нравственное представление, слух, память, речь, чувство ритма, внимание, мышление, укрепляет лёгкие и весь дыхательный аппарат. При соблюдении гигиенических условий, то есть при пении в проветренном и чистом помещении - развиваются и укрепляются лёгких и голосовой аппарат</a:t>
            </a:r>
            <a:endParaRPr lang="ru-RU" sz="2600" b="1" dirty="0" smtClean="0">
              <a:solidFill>
                <a:srgbClr val="2007D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5223" y="620688"/>
            <a:ext cx="3381242" cy="2560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5223" y="3791666"/>
            <a:ext cx="3518777" cy="23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5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8229600" cy="634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Кто много поет, того хворь не берет!"</a:t>
            </a:r>
            <a:endParaRPr lang="ru-RU" sz="3200" b="1" dirty="0" smtClean="0">
              <a:solidFill>
                <a:schemeClr val="accent2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071934" y="908720"/>
            <a:ext cx="4857784" cy="5663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200" b="1" dirty="0" smtClean="0">
                <a:latin typeface="+mj-lt"/>
              </a:rPr>
              <a:t>Звук</a:t>
            </a:r>
            <a:r>
              <a:rPr lang="ru-RU" sz="2200" b="1" dirty="0" smtClean="0">
                <a:solidFill>
                  <a:srgbClr val="2007D7"/>
                </a:solidFill>
                <a:latin typeface="+mj-lt"/>
              </a:rPr>
              <a:t> «А-А-А» </a:t>
            </a:r>
            <a:r>
              <a:rPr lang="ru-RU" sz="2200" b="1" dirty="0" smtClean="0">
                <a:latin typeface="+mj-lt"/>
              </a:rPr>
              <a:t>— стимулирует работу легких, трахеи, гортани, </a:t>
            </a:r>
            <a:r>
              <a:rPr lang="ru-RU" sz="2200" b="1" dirty="0" err="1" smtClean="0">
                <a:latin typeface="+mj-lt"/>
              </a:rPr>
              <a:t>оздоравливает</a:t>
            </a:r>
            <a:r>
              <a:rPr lang="ru-RU" sz="2200" b="1" dirty="0" smtClean="0">
                <a:latin typeface="+mj-lt"/>
              </a:rPr>
              <a:t> руки и ноги.</a:t>
            </a:r>
            <a:br>
              <a:rPr lang="ru-RU" sz="2200" b="1" dirty="0" smtClean="0">
                <a:latin typeface="+mj-lt"/>
              </a:rPr>
            </a:br>
            <a:r>
              <a:rPr lang="ru-RU" sz="2200" b="1" dirty="0" smtClean="0">
                <a:latin typeface="+mj-lt"/>
              </a:rPr>
              <a:t>Звук </a:t>
            </a:r>
            <a:r>
              <a:rPr lang="ru-RU" sz="2200" b="1" dirty="0" smtClean="0">
                <a:solidFill>
                  <a:srgbClr val="2007D7"/>
                </a:solidFill>
                <a:latin typeface="+mj-lt"/>
              </a:rPr>
              <a:t>«И-И-И» </a:t>
            </a:r>
            <a:r>
              <a:rPr lang="ru-RU" sz="2200" b="1" dirty="0" smtClean="0">
                <a:latin typeface="+mj-lt"/>
              </a:rPr>
              <a:t>— активизирует деятельность щитовидной железы, полезен при заболеваниях ангиной, улучшает зрение и слух.</a:t>
            </a:r>
            <a:br>
              <a:rPr lang="ru-RU" sz="2200" b="1" dirty="0" smtClean="0">
                <a:latin typeface="+mj-lt"/>
              </a:rPr>
            </a:br>
            <a:r>
              <a:rPr lang="ru-RU" sz="2200" b="1" dirty="0" smtClean="0">
                <a:latin typeface="+mj-lt"/>
              </a:rPr>
              <a:t>Звук </a:t>
            </a:r>
            <a:r>
              <a:rPr lang="ru-RU" sz="2200" b="1" dirty="0" smtClean="0">
                <a:solidFill>
                  <a:srgbClr val="2007D7"/>
                </a:solidFill>
                <a:latin typeface="+mj-lt"/>
              </a:rPr>
              <a:t>«У-У-У» </a:t>
            </a:r>
            <a:r>
              <a:rPr lang="ru-RU" sz="2200" b="1" dirty="0" smtClean="0">
                <a:latin typeface="+mj-lt"/>
              </a:rPr>
              <a:t>— усиливает функцию дыхательных центров мозга и центра речи, устраняет мышечную слабость, вялость, заболевания органов слуха,</a:t>
            </a:r>
            <a:br>
              <a:rPr lang="ru-RU" sz="2200" b="1" dirty="0" smtClean="0">
                <a:latin typeface="+mj-lt"/>
              </a:rPr>
            </a:br>
            <a:r>
              <a:rPr lang="ru-RU" sz="2200" b="1" dirty="0" smtClean="0">
                <a:latin typeface="+mj-lt"/>
              </a:rPr>
              <a:t>Звук </a:t>
            </a:r>
            <a:r>
              <a:rPr lang="ru-RU" sz="2200" b="1" dirty="0" smtClean="0">
                <a:solidFill>
                  <a:srgbClr val="2007D7"/>
                </a:solidFill>
                <a:latin typeface="+mj-lt"/>
              </a:rPr>
              <a:t>«М-М-М» </a:t>
            </a:r>
            <a:r>
              <a:rPr lang="ru-RU" sz="2200" b="1" dirty="0" smtClean="0">
                <a:latin typeface="+mj-lt"/>
              </a:rPr>
              <a:t>— с закрытым ртом снимает психическую утомляемость, улучшает память и сообразительность.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2000" dirty="0" smtClean="0"/>
          </a:p>
        </p:txBody>
      </p:sp>
      <p:pic>
        <p:nvPicPr>
          <p:cNvPr id="4" name="Содержимое 13" descr="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44399" y="1285860"/>
            <a:ext cx="3756097" cy="45720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643998" cy="983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D30B36"/>
                </a:solidFill>
              </a:rPr>
              <a:t>Музыкальное движение - интересная и эффективная  форма музыкально – оздоровительной деятельности</a:t>
            </a:r>
            <a:r>
              <a:rPr lang="ru-RU" sz="2800" dirty="0" smtClean="0">
                <a:solidFill>
                  <a:srgbClr val="D30B36"/>
                </a:solidFill>
              </a:rPr>
              <a:t>.</a:t>
            </a:r>
            <a:endParaRPr lang="ru-RU" sz="2800" b="1" dirty="0" smtClean="0">
              <a:solidFill>
                <a:srgbClr val="D30B36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2" y="1268413"/>
            <a:ext cx="4533084" cy="54006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defRPr/>
            </a:pPr>
            <a:r>
              <a:rPr lang="ru-RU" sz="2400" dirty="0" smtClean="0"/>
              <a:t>Предложите детям потанцевать и сами примите в этом участие. Вы можете включить звучание  оркестра народных инструментов с записями старинных танцев (менуэт, гавот, краковяк, мазурка) и энергичных современных танцев. В это время и сами отдохнете и сбросите накопившуюся усталость. Танцевать с детьми нужно как можно чаще, но не подолгу, внимательно следя за физическим и психическим состоянием ребенка</a:t>
            </a:r>
            <a:r>
              <a:rPr lang="ru-RU" sz="2000" dirty="0" smtClean="0"/>
              <a:t>.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4" name="Рисунок 3" descr="E:\Для МУЗЫКАЛЬНОЙ  ГОСТИННОЙ\hello_html_62c60ce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285836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7032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007D7"/>
                </a:solidFill>
              </a:rPr>
              <a:t>Влияние музыкальных инструментов на организм человека.</a:t>
            </a:r>
            <a:endParaRPr lang="ru-RU" sz="2800" dirty="0">
              <a:solidFill>
                <a:srgbClr val="2007D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698561"/>
            <a:ext cx="50877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2007D7"/>
                </a:solidFill>
              </a:rPr>
              <a:t>Духовые инструменты  </a:t>
            </a:r>
            <a:r>
              <a:rPr lang="ru-RU" sz="2400" b="1" dirty="0" smtClean="0"/>
              <a:t>развивают эмоциональную сферу.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2007D7"/>
                </a:solidFill>
              </a:rPr>
              <a:t> Ударные -  </a:t>
            </a:r>
            <a:r>
              <a:rPr lang="ru-RU" sz="2400" b="1" dirty="0" smtClean="0"/>
              <a:t>придают силу, дают ощущение устойчивости, уверенности.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2007D7"/>
                </a:solidFill>
              </a:rPr>
              <a:t> Фортепьяно </a:t>
            </a:r>
            <a:r>
              <a:rPr lang="ru-RU" sz="2400" b="1" dirty="0" smtClean="0"/>
              <a:t>развивает интеллектуальные способности.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2007D7"/>
                </a:solidFill>
              </a:rPr>
              <a:t>Струнные </a:t>
            </a:r>
            <a:r>
              <a:rPr lang="ru-RU" sz="2400" b="1" dirty="0" smtClean="0"/>
              <a:t>-  развивают чувства сострадания, воздействуют на сердце.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2007D7"/>
                </a:solidFill>
              </a:rPr>
              <a:t>Вокальная музыка  </a:t>
            </a:r>
            <a:r>
              <a:rPr lang="ru-RU" sz="2400" b="1" dirty="0" smtClean="0"/>
              <a:t>влияет на весь организм, особенно на горло.</a:t>
            </a:r>
            <a:endParaRPr lang="ru-RU" sz="2400" b="1" dirty="0"/>
          </a:p>
        </p:txBody>
      </p:sp>
      <p:pic>
        <p:nvPicPr>
          <p:cNvPr id="9" name="Рисунок 8" descr="C:\Users\860250\Desktop\img1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3052542" cy="243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60250\Desktop\img1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322" y="4378973"/>
            <a:ext cx="3052542" cy="209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499176" cy="687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82868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2007D7"/>
                </a:solidFill>
              </a:rPr>
              <a:t>Как звуки вокруг нас влияют на    				здоровье детей</a:t>
            </a:r>
            <a:r>
              <a:rPr lang="ru-RU" sz="3200" dirty="0" smtClean="0">
                <a:solidFill>
                  <a:srgbClr val="2007D7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54583" y="1600200"/>
            <a:ext cx="53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Обратите внимание детей на звуки  живой  природы: журчанье ручья, скрип снега, шелест листьев, пение птиц - них радость и здоровье наших детей и постарайтесь оградить от раздражающих жизненных шумов и  потока музыки, культивируемой СМИ. Ее сверхбыстрые или тяжелые ритмы, сверхвысокие и сверхнизкие частоты, невыносимая громкость, низкое качество не могут оказать благотворного влияния на здоровье ребенка. </a:t>
            </a:r>
            <a:endParaRPr lang="ru-RU" sz="2400" dirty="0"/>
          </a:p>
        </p:txBody>
      </p:sp>
      <p:pic>
        <p:nvPicPr>
          <p:cNvPr id="8" name="Рисунок 7" descr="C:\Users\860250\Desktop\img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84189"/>
            <a:ext cx="37545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892380" cy="9286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Музыка для детей в течение дня.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37" y="3090862"/>
            <a:ext cx="46672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43262"/>
            <a:ext cx="6629429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1214422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Для утреннего времени можно </a:t>
            </a:r>
            <a:r>
              <a:rPr lang="ru-RU" sz="3200" b="1" dirty="0" smtClean="0">
                <a:solidFill>
                  <a:srgbClr val="FF0000"/>
                </a:solidFill>
              </a:rPr>
              <a:t>использовать мажорную классическую музыку, добрые песни с хорошим текстом. </a:t>
            </a:r>
          </a:p>
          <a:p>
            <a:pPr>
              <a:buNone/>
            </a:pPr>
            <a:r>
              <a:rPr lang="ru-RU" sz="3200" b="1" i="1" dirty="0" smtClean="0"/>
              <a:t> </a:t>
            </a:r>
            <a:r>
              <a:rPr lang="ru-RU" sz="3200" b="1" dirty="0" smtClean="0"/>
              <a:t>Для приятного дневного отдыха или сна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(расслабления после школьных уроков) можно воспользоваться классической и современной </a:t>
            </a:r>
            <a:r>
              <a:rPr lang="ru-RU" sz="3200" b="1" dirty="0" err="1" smtClean="0"/>
              <a:t>релаксирующей</a:t>
            </a:r>
            <a:r>
              <a:rPr lang="ru-RU" sz="3200" b="1" dirty="0" smtClean="0"/>
              <a:t> музыкой, наполненной звуками природы.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2007D7"/>
                </a:solidFill>
              </a:rPr>
              <a:t>    Для вечернего времени (перед сном) </a:t>
            </a:r>
            <a:r>
              <a:rPr lang="ru-RU" sz="3200" b="1" dirty="0" smtClean="0">
                <a:solidFill>
                  <a:srgbClr val="2007D7"/>
                </a:solidFill>
              </a:rPr>
              <a:t>можно использовать тихую, нежную, легкую музыку.</a:t>
            </a:r>
            <a:endParaRPr lang="ru-RU" sz="3200" b="1" dirty="0">
              <a:solidFill>
                <a:srgbClr val="2007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Музыкотерапия и дыхательное упражнение</a:t>
            </a:r>
            <a:r>
              <a:rPr lang="ru-RU" sz="2400" b="1" smtClean="0">
                <a:solidFill>
                  <a:srgbClr val="FF0000"/>
                </a:solidFill>
              </a:rPr>
              <a:t/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3100" b="1" u="sng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</a:rPr>
              <a:t>«Шум моря»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/>
              <a:t>Дети слушают звуки моря, а затем им  предлагают «подышать», как море. Сделать тихий, мягкий вдох животом и плавно поднять вверх руки. А потом, выдохнуть на звук «Ш».</a:t>
            </a:r>
            <a:br>
              <a:rPr lang="ru-RU" sz="2700" b="1" dirty="0" smtClean="0"/>
            </a:br>
            <a:r>
              <a:rPr lang="ru-RU" sz="2700" b="1" dirty="0" smtClean="0"/>
              <a:t>Выдыхать долго, втягивая живот, чтоб вышел весь воздух. Мягко опустить руки и снова вдохнуть.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Эдмон Дантес\Desktop\babc38cf2c44b8014c5f48215fac6c80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</p:spPr>
      </p:pic>
      <p:pic>
        <p:nvPicPr>
          <p:cNvPr id="5" name="Шум вол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35718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9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Дыхательное упражнение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«Одуванчик»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4257676" cy="4209331"/>
          </a:xfrm>
        </p:spPr>
        <p:txBody>
          <a:bodyPr/>
          <a:lstStyle/>
          <a:p>
            <a:r>
              <a:rPr lang="ru-RU" b="1" dirty="0" smtClean="0"/>
              <a:t>Вдох через нос – лёгкий, бесшумный, выдох – через рот, со звуком восхищения «ах!».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1556792"/>
            <a:ext cx="4030363" cy="38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Дыхательное упражнение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928689"/>
            <a:ext cx="5286381" cy="564358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«Воздушные Шарики»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ru-RU" sz="2400" b="1" dirty="0" smtClean="0"/>
              <a:t>     Активный вдох, подносим воображаемый шарик к губам и, раздувая щеки, медленно, через приоткрытые губы начинаем надувать его. Нужно следить глазами за тем, как  шарик становится все больше и больше, как увеличиваются, растут узоры на нем. Надо дуть осторожно, чтобы шарик не лопнул. А потом, можно показать красивые  шары друг другу.</a:t>
            </a:r>
            <a:endParaRPr lang="ru-RU" sz="2400" dirty="0" smtClean="0"/>
          </a:p>
        </p:txBody>
      </p:sp>
      <p:pic>
        <p:nvPicPr>
          <p:cNvPr id="5" name="Рисунок 4" descr="Candy_Kid_with_gum_prv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3895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-99392"/>
            <a:ext cx="9144000" cy="69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60432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007D7"/>
                </a:solidFill>
                <a:cs typeface="Times New Roman" pitchFamily="18" charset="0"/>
              </a:rPr>
              <a:t>История музыкотерапии.</a:t>
            </a:r>
            <a:endParaRPr lang="ru-RU" sz="3600" b="1" dirty="0">
              <a:solidFill>
                <a:srgbClr val="2007D7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О лечебных свойствах музыки китайские мудрецы писали ещё до нашей эры. По их представлению, исцеление недугов посредством музыкального воздействия базируется на </a:t>
            </a:r>
            <a:r>
              <a:rPr lang="ru-RU" sz="2400" b="1" dirty="0" err="1" smtClean="0"/>
              <a:t>У-Синь</a:t>
            </a:r>
            <a:r>
              <a:rPr lang="ru-RU" sz="2400" b="1" dirty="0" smtClean="0"/>
              <a:t> -  теории пяти элементов или теории пяти стихий (огня, воды, дерева, земли и металла), которая начала разрабатываться во времена правления китайской династии Чжоу (1066 – 256 г. до н.э.) Древняя китайская теория музыки ориентировалась на пятиступенный звукоряд, который отождествлял каждую ноту с одним из пяти элементов. Многие целители использовали соответствие этих пяти элементов, пяти внутренним органам (сердцу, печени, почкам, лёгким, селезёнке) в качестве основы для лечения болезней с помощью музыкальной терапии.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316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131024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Дыхательное упражнение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«Шарик спускается»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3900486" cy="443998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Глубокий медленный вдох – через нос, медленный выдох – через рот на звук «</a:t>
            </a:r>
            <a:r>
              <a:rPr lang="ru-RU" b="1" dirty="0" err="1" smtClean="0"/>
              <a:t>ссссс</a:t>
            </a:r>
            <a:r>
              <a:rPr lang="ru-RU" b="1" dirty="0" smtClean="0"/>
              <a:t>»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1484784"/>
            <a:ext cx="4071966" cy="487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Дыхательное упражнение 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«Ладошки» 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ru-RU" sz="2800" b="1" dirty="0" smtClean="0"/>
              <a:t>Ладушки-ладошки,  Звонкие </a:t>
            </a:r>
            <a:r>
              <a:rPr lang="ru-RU" sz="2800" b="1" dirty="0" err="1" smtClean="0"/>
              <a:t>хлопошки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>Мы ладошки все сжимаем, Носом правильно     вдыхаем.</a:t>
            </a:r>
            <a:br>
              <a:rPr lang="ru-RU" sz="2800" b="1" dirty="0" smtClean="0"/>
            </a:br>
            <a:r>
              <a:rPr lang="ru-RU" sz="2800" b="1" dirty="0" smtClean="0"/>
              <a:t>Как ладошки разжимаем, То -  спокойно выдыхаем.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 descr="C:\Users\Эдмон Дантес\Desktop\334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00808"/>
            <a:ext cx="3462654" cy="37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68952" cy="5017760"/>
          </a:xfrm>
        </p:spPr>
        <p:txBody>
          <a:bodyPr numCol="2">
            <a:no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/>
              <a:t>Мы спокойно отдыхаем,</a:t>
            </a:r>
            <a:br>
              <a:rPr lang="ru-RU" sz="2000" dirty="0" smtClean="0"/>
            </a:br>
            <a:r>
              <a:rPr lang="ru-RU" sz="2000" dirty="0" smtClean="0"/>
              <a:t>Сном волшебным засыпаем.</a:t>
            </a:r>
            <a:br>
              <a:rPr lang="ru-RU" sz="2000" dirty="0" smtClean="0"/>
            </a:br>
            <a:r>
              <a:rPr lang="ru-RU" sz="2000" dirty="0" smtClean="0"/>
              <a:t>Дышится легко, ровно, глубоко.</a:t>
            </a:r>
            <a:br>
              <a:rPr lang="ru-RU" sz="2000" dirty="0" smtClean="0"/>
            </a:br>
            <a:r>
              <a:rPr lang="ru-RU" sz="2000" dirty="0" smtClean="0"/>
              <a:t>Наши руки отдыхают,</a:t>
            </a:r>
            <a:br>
              <a:rPr lang="ru-RU" sz="2000" dirty="0" smtClean="0"/>
            </a:br>
            <a:r>
              <a:rPr lang="ru-RU" sz="2000" dirty="0" smtClean="0"/>
              <a:t>Ноги тоже отдыхают.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Напряженье улетело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И расслаблено всё тело.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Будто мы лежим на травке,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На зелёной, мягкой травке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Греет солнышко сейчас,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Ножки тёплые у нас.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Дышится легко, ровно, глубоко.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Мы спокойно отдыхали,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Сном волшебным засыпали.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Хорошо нам отдыхать,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Но пора уже вставать.</a:t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1259632" y="218712"/>
            <a:ext cx="6840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Музыка для вечернего времени.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Релаксационное </a:t>
            </a:r>
            <a:r>
              <a:rPr lang="ru-RU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упражнение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«Волшебный сон»</a:t>
            </a:r>
            <a:endParaRPr lang="ru-RU" sz="2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0724" name="Содержимое 17" descr="c8d2fe24a9d6d847e936ec92328063d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286248" y="1857364"/>
            <a:ext cx="4344592" cy="4286280"/>
          </a:xfrm>
        </p:spPr>
      </p:pic>
      <p:pic>
        <p:nvPicPr>
          <p:cNvPr id="6" name="Релаксация Волшебный с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15001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3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2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8891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«Волшебные нити»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err="1" smtClean="0">
                <a:solidFill>
                  <a:srgbClr val="FF0000"/>
                </a:solidFill>
              </a:rPr>
              <a:t>Изотерапийная</a:t>
            </a:r>
            <a:r>
              <a:rPr lang="ru-RU" sz="2700" b="1" i="1" dirty="0" smtClean="0">
                <a:solidFill>
                  <a:srgbClr val="FF0000"/>
                </a:solidFill>
              </a:rPr>
              <a:t> игра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772816"/>
            <a:ext cx="4427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Звучит музыка Чайковского «Вальс цветов». Ребенку предлагается нарисовать себя посередине листа, а вокруг изобразить тех, кого малыш хотел бы видеть рядом с собой всегда (родителей, родных, друзей, домашних животных, игрушки и т. д.). Дать ребенку синий маркер (волшебную палочку) и попросить соединить себя с окружающими персонажами линиями – это волшебные нити. По ним, как по проводам, от любимых людей к малышу теперь поступает добрая сила: забота, тепло, помощь</a:t>
            </a:r>
            <a:endParaRPr lang="ru-RU" sz="2000" b="1" dirty="0">
              <a:latin typeface="+mj-lt"/>
            </a:endParaRPr>
          </a:p>
        </p:txBody>
      </p:sp>
      <p:pic>
        <p:nvPicPr>
          <p:cNvPr id="1026" name="Picture 2" descr="C:\Users\Эдмон Дантес\Desktop\moyasemya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555232" cy="5112568"/>
          </a:xfrm>
          <a:prstGeom prst="rect">
            <a:avLst/>
          </a:prstGeom>
          <a:noFill/>
        </p:spPr>
      </p:pic>
      <p:pic>
        <p:nvPicPr>
          <p:cNvPr id="3" name="Picture 2" descr="C:\Users\Эдмон Дантес\Desktop\unnam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864097" cy="692279"/>
          </a:xfrm>
          <a:prstGeom prst="rect">
            <a:avLst/>
          </a:prstGeom>
          <a:noFill/>
        </p:spPr>
      </p:pic>
      <p:pic>
        <p:nvPicPr>
          <p:cNvPr id="7" name="Picture 2" descr="C:\Users\Эдмон Дантес\Desktop\unnam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864097" cy="692279"/>
          </a:xfrm>
          <a:prstGeom prst="rect">
            <a:avLst/>
          </a:prstGeom>
          <a:noFill/>
        </p:spPr>
      </p:pic>
      <p:pic>
        <p:nvPicPr>
          <p:cNvPr id="8" name="Picture 2" descr="C:\Users\Эдмон Дантес\Desktop\unnam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864097" cy="692279"/>
          </a:xfrm>
          <a:prstGeom prst="rect">
            <a:avLst/>
          </a:prstGeom>
          <a:noFill/>
        </p:spPr>
      </p:pic>
      <p:pic>
        <p:nvPicPr>
          <p:cNvPr id="10" name="Вальс цветов Чайковский Щелклунчик  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12858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7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Упражнение по </a:t>
            </a:r>
            <a:r>
              <a:rPr lang="ru-RU" sz="2400" b="1" dirty="0" err="1" smtClean="0">
                <a:solidFill>
                  <a:srgbClr val="FF0000"/>
                </a:solidFill>
              </a:rPr>
              <a:t>музыкоизотерапии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Картина В.М.Васнецова «Ковёр-самолёт»</a:t>
            </a:r>
            <a:endParaRPr lang="ru-RU" sz="2400" b="1" dirty="0"/>
          </a:p>
        </p:txBody>
      </p:sp>
      <p:pic>
        <p:nvPicPr>
          <p:cNvPr id="4" name="Содержимое 4" descr="Slide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8676456" cy="5328592"/>
          </a:xfrm>
        </p:spPr>
      </p:pic>
      <p:pic>
        <p:nvPicPr>
          <p:cNvPr id="5" name="Полёт на ковре самолё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14287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Упражнение по </a:t>
            </a:r>
            <a:r>
              <a:rPr lang="ru-RU" sz="2400" b="1" dirty="0" err="1" smtClean="0">
                <a:solidFill>
                  <a:srgbClr val="FF0000"/>
                </a:solidFill>
              </a:rPr>
              <a:t>музыкоизотерапии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Картина В.А.Васнецова «Спящая царевна»</a:t>
            </a:r>
            <a:endParaRPr lang="ru-RU" sz="2400" b="1" dirty="0"/>
          </a:p>
        </p:txBody>
      </p:sp>
      <p:pic>
        <p:nvPicPr>
          <p:cNvPr id="1026" name="Picture 2" descr="C:\Users\Эдмон Дантес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856983" cy="5589240"/>
          </a:xfrm>
          <a:prstGeom prst="rect">
            <a:avLst/>
          </a:prstGeom>
          <a:noFill/>
        </p:spPr>
      </p:pic>
      <p:pic>
        <p:nvPicPr>
          <p:cNvPr id="5" name="Вальс балет Спящая красав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15001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7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«Музыка не только фактор облагораживающий, воспитательный. Музыка — целитель здоровья.»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(В.М.Бехтерев)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772816"/>
            <a:ext cx="4464496" cy="496855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Использование музыки и пения   в семейном воспитании помогает более эффективно развивать музыкальные способности детей, сохранять и укреплять их здоровье. Создание эмоционального комфорта средствами музыки и пения в семье – важнейшая задача успешного физического и психического развития ребёнка. А от состояния здоровья детей во многом зависит благополучие общества.</a:t>
            </a:r>
          </a:p>
          <a:p>
            <a:endParaRPr lang="ru-RU" sz="2400" dirty="0"/>
          </a:p>
        </p:txBody>
      </p:sp>
      <p:pic>
        <p:nvPicPr>
          <p:cNvPr id="4" name="Picture 2" descr="F:\Для МУЗЫКАЛЬНОЙ  ГОСТИННОЙ\заставка музыкальна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1988840"/>
            <a:ext cx="4142264" cy="351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93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084982"/>
          </a:xfrm>
        </p:spPr>
        <p:txBody>
          <a:bodyPr>
            <a:normAutofit/>
          </a:bodyPr>
          <a:lstStyle/>
          <a:p>
            <a:pPr>
              <a:tabLst>
                <a:tab pos="5024438" algn="l"/>
              </a:tabLst>
            </a:pPr>
            <a:r>
              <a:rPr lang="ru-RU" dirty="0" smtClean="0">
                <a:solidFill>
                  <a:srgbClr val="2007D7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2007D7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781236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2007D7"/>
                </a:solidFill>
                <a:latin typeface="Arial Black" pitchFamily="34" charset="0"/>
              </a:rPr>
              <a:t>  </a:t>
            </a:r>
            <a:r>
              <a:rPr lang="ru-RU" sz="4000" dirty="0" smtClean="0">
                <a:solidFill>
                  <a:srgbClr val="2007D7"/>
                </a:solidFill>
                <a:latin typeface="Arial Black" pitchFamily="34" charset="0"/>
              </a:rPr>
              <a:t>Здоровья Вам и</a:t>
            </a:r>
            <a:r>
              <a:rPr lang="ru-RU" sz="4000" dirty="0">
                <a:solidFill>
                  <a:srgbClr val="2007D7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2007D7"/>
                </a:solidFill>
                <a:latin typeface="Arial Black" pitchFamily="34" charset="0"/>
              </a:rPr>
              <a:t>Вашим детям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2492896"/>
            <a:ext cx="6048671" cy="42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4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7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5040560" cy="638132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Учёный с мировым именем, который работает в нашей стране - доктор медицинских наук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Рушель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Блаво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. Он автор уникальной методики музыкотерапии и создатель лечебной музыки.</a:t>
            </a:r>
            <a:b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Метод музыкального воздействия и лечения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Рушеля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Блаво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, который успешно используется уже много лет, позволяет получать положительные результаты при работе с самыми разными болезнями и недомоганиями.</a:t>
            </a:r>
            <a:endParaRPr lang="ru-RU" sz="2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5" name="Содержимое 4" descr="C:\Users\Эдмон Дантес\Desktop\blavo-0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60432" cy="10849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007D7"/>
                </a:solidFill>
                <a:cs typeface="Times New Roman" pitchFamily="18" charset="0"/>
              </a:rPr>
              <a:t>Музыкотерапия</a:t>
            </a:r>
            <a:r>
              <a:rPr lang="ru-RU" sz="3200" b="1" dirty="0" smtClean="0">
                <a:solidFill>
                  <a:srgbClr val="2007D7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solidFill>
                  <a:srgbClr val="2007D7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3200" b="1" dirty="0" smtClean="0">
                <a:solidFill>
                  <a:srgbClr val="2007D7"/>
                </a:solidFill>
                <a:latin typeface="Times New Roman" pitchFamily="18" charset="0"/>
                <a:cs typeface="Times New Roman" pitchFamily="18" charset="0"/>
              </a:rPr>
              <a:t> состояние человека</a:t>
            </a:r>
            <a:endParaRPr lang="ru-RU" sz="3200" b="1" dirty="0">
              <a:solidFill>
                <a:srgbClr val="200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28736"/>
            <a:ext cx="8964488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Музыка оказывает влияние на наши эмоции.</a:t>
            </a:r>
          </a:p>
          <a:p>
            <a:pPr>
              <a:buNone/>
            </a:pPr>
            <a:r>
              <a:rPr lang="ru-RU" sz="2800" b="1" dirty="0" smtClean="0"/>
              <a:t>С помощью музыкальной терапии можно задать необходимое настроение, чтобы избавиться от всего лишнего и негативного, что давит на нас психологически и ослабляет наш иммунитет.</a:t>
            </a:r>
          </a:p>
          <a:p>
            <a:pPr>
              <a:buNone/>
            </a:pPr>
            <a:r>
              <a:rPr lang="ru-RU" sz="2800" b="1" dirty="0" smtClean="0"/>
              <a:t>Музыкотерапия применяется для </a:t>
            </a:r>
          </a:p>
          <a:p>
            <a:pPr>
              <a:buNone/>
            </a:pPr>
            <a:r>
              <a:rPr lang="ru-RU" sz="2800" b="1" dirty="0" smtClean="0"/>
              <a:t>расслабления и повышения</a:t>
            </a:r>
          </a:p>
          <a:p>
            <a:pPr>
              <a:buNone/>
            </a:pPr>
            <a:r>
              <a:rPr lang="ru-RU" sz="2800" b="1" dirty="0" smtClean="0"/>
              <a:t>настроения, для уменьшения </a:t>
            </a:r>
          </a:p>
          <a:p>
            <a:pPr>
              <a:buNone/>
            </a:pPr>
            <a:r>
              <a:rPr lang="ru-RU" sz="2800" b="1" dirty="0" smtClean="0"/>
              <a:t>чувства тревоги и неуверенности,</a:t>
            </a:r>
          </a:p>
          <a:p>
            <a:pPr>
              <a:buNone/>
            </a:pPr>
            <a:r>
              <a:rPr lang="ru-RU" sz="2800" b="1" dirty="0" smtClean="0"/>
              <a:t>для снятия головной боли.</a:t>
            </a:r>
          </a:p>
          <a:p>
            <a:pPr>
              <a:buNone/>
            </a:pPr>
            <a:endParaRPr lang="ru-RU" sz="2800" b="1" dirty="0"/>
          </a:p>
        </p:txBody>
      </p:sp>
      <p:pic>
        <p:nvPicPr>
          <p:cNvPr id="1026" name="Picture 2" descr="C:\Users\Эдмон Дантес\Desktop\Музыкотерапия\МОЙ СЕМИНАР - практикум\Картинки\картинка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76458" y="3573016"/>
            <a:ext cx="3076992" cy="2640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44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40352" cy="19442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2007D7"/>
                </a:solidFill>
                <a:cs typeface="Times New Roman" pitchFamily="18" charset="0"/>
              </a:rPr>
              <a:t>Музыка благотворно влияет на организм человека: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0324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Замедляет пульс;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Увеличивает силу сердечных сокращений;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Способствует расширению сосудов: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Нормализует артериальное давление;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Стимулирует пищеварение;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Снимает эмоциональное напряжение и раздражительность;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Снимает мышечное напряжение.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2" y="-4665"/>
            <a:ext cx="9116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6858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007D7"/>
                </a:solidFill>
              </a:rPr>
              <a:t> </a:t>
            </a:r>
            <a:r>
              <a:rPr lang="ru-RU" sz="3600" b="1" dirty="0">
                <a:solidFill>
                  <a:srgbClr val="2007D7"/>
                </a:solidFill>
              </a:rPr>
              <a:t>Забота о здоровье детей важнейшая задача всего общества и, конечно, родителей. </a:t>
            </a:r>
            <a:r>
              <a:rPr lang="ru-RU" sz="53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3600" b="1" dirty="0">
                <a:latin typeface="+mn-lt"/>
              </a:rPr>
              <a:t>Состояние здоровья подрастающего поколения является показателем благополучия общества, отражающим не только истинную ситуацию, но и дающим прогноз на перспективу.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</a:br>
            <a:endParaRPr lang="ru-RU" sz="3200" dirty="0">
              <a:solidFill>
                <a:schemeClr val="tx2"/>
              </a:solidFill>
              <a:latin typeface="Arial Black" pitchFamily="34" charset="0"/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92" y="-99392"/>
            <a:ext cx="9116008" cy="29163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400" b="1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xmlns="" val="17997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3120" y="2217261"/>
            <a:ext cx="4937760" cy="329184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-18459"/>
            <a:ext cx="9467528" cy="703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18864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2007D7"/>
                </a:solidFill>
                <a:latin typeface="+mj-lt"/>
              </a:rPr>
              <a:t>Музыка помогает, когда ее </a:t>
            </a:r>
            <a:r>
              <a:rPr lang="ru-RU" sz="3600" b="1" dirty="0" smtClean="0">
                <a:solidFill>
                  <a:srgbClr val="2007D7"/>
                </a:solidFill>
                <a:latin typeface="+mj-lt"/>
              </a:rPr>
              <a:t>слушают</a:t>
            </a:r>
            <a:endParaRPr lang="ru-RU" sz="3600" dirty="0">
              <a:solidFill>
                <a:srgbClr val="2007D7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435" y="1319071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Музыка помогает, когда ее слушают. Развитие слуховой чувствительности способствует пробуждению здоровых механизмов защиты организма и дает большой оздоровительный и воспитательный эффект.</a:t>
            </a:r>
          </a:p>
          <a:p>
            <a:r>
              <a:rPr lang="ru-RU" sz="2400" b="1" dirty="0"/>
              <a:t>Сохранению и укреплению здоровья детей в семье содействуют все виды деятельности, связанные с музыкой  (слушание музыки, пение, танцы, игра на детских музыкальных инструментах.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5995" y="2195963"/>
            <a:ext cx="4066526" cy="36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2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2007D7"/>
                </a:solidFill>
              </a:rPr>
              <a:t>Композиторы и здоровье человека.</a:t>
            </a:r>
            <a:endParaRPr lang="ru-RU" sz="4000" b="1" dirty="0">
              <a:solidFill>
                <a:srgbClr val="2007D7"/>
              </a:solidFill>
            </a:endParaRPr>
          </a:p>
        </p:txBody>
      </p:sp>
      <p:pic>
        <p:nvPicPr>
          <p:cNvPr id="1026" name="Picture 2" descr="C:\Users\Эдмон Дантес\Desktop\Mozart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697" y="1174332"/>
            <a:ext cx="2975540" cy="3766836"/>
          </a:xfrm>
          <a:prstGeom prst="rect">
            <a:avLst/>
          </a:prstGeom>
          <a:noFill/>
        </p:spPr>
      </p:pic>
      <p:pic>
        <p:nvPicPr>
          <p:cNvPr id="1028" name="Picture 4" descr="C:\Users\Эдмон Дантес\Desktop\160165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66224" y="1174332"/>
            <a:ext cx="2767536" cy="3766836"/>
          </a:xfrm>
          <a:prstGeom prst="rect">
            <a:avLst/>
          </a:prstGeom>
          <a:noFill/>
        </p:spPr>
      </p:pic>
      <p:pic>
        <p:nvPicPr>
          <p:cNvPr id="1031" name="Picture 7" descr="C:\Users\Эдмон Дантес\Desktop\7ab716354432ee12f19b58c60471093b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1184707"/>
            <a:ext cx="2826060" cy="37564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79512" y="314096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Вольфганг Амадей Моцарт    Петр  Ильич  Чайковский     </a:t>
            </a: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Фридерик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Шопен</a:t>
            </a: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5112568" cy="576064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2007D7"/>
                </a:solidFill>
                <a:cs typeface="Times New Roman" pitchFamily="18" charset="0"/>
              </a:rPr>
              <a:t>Эффект Моцарта</a:t>
            </a:r>
            <a:r>
              <a:rPr lang="ru-RU" sz="4000" u="sng" dirty="0" smtClean="0">
                <a:solidFill>
                  <a:srgbClr val="2007D7"/>
                </a:solidFill>
                <a:cs typeface="Times New Roman" pitchFamily="18" charset="0"/>
              </a:rPr>
              <a:t>.</a:t>
            </a:r>
            <a:r>
              <a:rPr lang="ru-RU" sz="2700" u="sng" dirty="0" smtClean="0">
                <a:cs typeface="Times New Roman" pitchFamily="18" charset="0"/>
              </a:rPr>
              <a:t/>
            </a:r>
            <a:br>
              <a:rPr lang="ru-RU" sz="2700" u="sng" dirty="0" smtClean="0">
                <a:cs typeface="Times New Roman" pitchFamily="18" charset="0"/>
              </a:rPr>
            </a:br>
            <a:r>
              <a:rPr lang="ru-RU" sz="2700" dirty="0" smtClean="0">
                <a:cs typeface="Times New Roman" pitchFamily="18" charset="0"/>
              </a:rPr>
              <a:t/>
            </a:r>
            <a:br>
              <a:rPr lang="ru-RU" sz="2700" dirty="0" smtClean="0">
                <a:cs typeface="Times New Roman" pitchFamily="18" charset="0"/>
              </a:rPr>
            </a:br>
            <a:r>
              <a:rPr lang="ru-RU" sz="2700" b="1" dirty="0" smtClean="0">
                <a:cs typeface="Times New Roman" pitchFamily="18" charset="0"/>
              </a:rPr>
              <a:t>Музыка Вольфганга Амадея Моцарта способствует развитию умственных способностей у детей, мобилизует возможности мозга, облегчает его работу, способствует повышению уровня интеллекта учащегося. Объясняют такой эффект тем, что интервал, продолжительностью в полминуты, который выдерживается в музыке этого композитора соответствует характеру биотоков головного мозга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Эдмон Дантес\Desktop\Mozart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5828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945</Words>
  <Application>Microsoft Office PowerPoint</Application>
  <PresentationFormat>Экран (4:3)</PresentationFormat>
  <Paragraphs>87</Paragraphs>
  <Slides>28</Slides>
  <Notes>3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МДОУ «Детский сад № 42» Музыкальная гостиная  Для родителей  детей 6-7 лет.</vt:lpstr>
      <vt:lpstr>История музыкотерапии.</vt:lpstr>
      <vt:lpstr>Учёный с мировым именем, который работает в нашей стране - доктор медицинских наук Рушель Блаво. Он автор уникальной методики музыкотерапии и создатель лечебной музыки. Метод музыкального воздействия и лечения Рушеля Блаво, который успешно используется уже много лет, позволяет получать положительные результаты при работе с самыми разными болезнями и недомоганиями.</vt:lpstr>
      <vt:lpstr>Музыкотерапия и психоэмоциональное состояние человека</vt:lpstr>
      <vt:lpstr>Музыка благотворно влияет на организм человека: </vt:lpstr>
      <vt:lpstr> Забота о здоровье детей важнейшая задача всего общества и, конечно, родителей.  Состояние здоровья подрастающего поколения является показателем благополучия общества, отражающим не только истинную ситуацию, но и дающим прогноз на перспективу.   </vt:lpstr>
      <vt:lpstr>Слайд 7</vt:lpstr>
      <vt:lpstr>Композиторы и здоровье человека.</vt:lpstr>
      <vt:lpstr>Эффект Моцарта.  Музыка Вольфганга Амадея Моцарта способствует развитию умственных способностей у детей, мобилизует возможности мозга, облегчает его работу, способствует повышению уровня интеллекта учащегося. Объясняют такой эффект тем, что интервал, продолжительностью в полминуты, который выдерживается в музыке этого композитора соответствует характеру биотоков головного мозга </vt:lpstr>
      <vt:lpstr>    </vt:lpstr>
      <vt:lpstr>Кто много поет, того хворь не берет!"</vt:lpstr>
      <vt:lpstr>Музыкальное движение - интересная и эффективная  форма музыкально – оздоровительной деятельности.</vt:lpstr>
      <vt:lpstr>Слайд 13</vt:lpstr>
      <vt:lpstr>Слайд 14</vt:lpstr>
      <vt:lpstr>Слайд 15</vt:lpstr>
      <vt:lpstr>Музыка для детей в течение дня.</vt:lpstr>
      <vt:lpstr>Музыкотерапия и дыхательное упражнение  «Шум моря» Дети слушают звуки моря, а затем им  предлагают «подышать», как море. Сделать тихий, мягкий вдох животом и плавно поднять вверх руки. А потом, выдохнуть на звук «Ш». Выдыхать долго, втягивая живот, чтоб вышел весь воздух. Мягко опустить руки и снова вдохнуть. </vt:lpstr>
      <vt:lpstr>Дыхательное упражнение  «Одуванчик»  </vt:lpstr>
      <vt:lpstr>Дыхательное упражнение </vt:lpstr>
      <vt:lpstr>Дыхательное упражнение   «Шарик спускается»  </vt:lpstr>
      <vt:lpstr>Дыхательное упражнение   «Ладошки»   </vt:lpstr>
      <vt:lpstr> Мы спокойно отдыхаем, Сном волшебным засыпаем. Дышится легко, ровно, глубоко. Наши руки отдыхают, Ноги тоже отдыхают. Напряженье улетело И расслаблено всё тело. Будто мы лежим на травке, На зелёной, мягкой травке Греет солнышко сейчас, Ножки тёплые у нас. Дышится легко, ровно, глубоко. Мы спокойно отдыхали, Сном волшебным засыпали. Хорошо нам отдыхать, Но пора уже вставать.  </vt:lpstr>
      <vt:lpstr>«Волшебные нити» Изотерапийная игра </vt:lpstr>
      <vt:lpstr>Упражнение по музыкоизотерапии Картина В.М.Васнецова «Ковёр-самолёт»</vt:lpstr>
      <vt:lpstr>Упражнение по музыкоизотерапии Картина В.А.Васнецова «Спящая царевна»</vt:lpstr>
      <vt:lpstr>«Музыка не только фактор облагораживающий, воспитательный. Музыка — целитель здоровья.»  (В.М.Бехтерев)  </vt:lpstr>
      <vt:lpstr>Спасибо за внимание!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Александровна</dc:creator>
  <cp:lastModifiedBy>пк</cp:lastModifiedBy>
  <cp:revision>156</cp:revision>
  <dcterms:created xsi:type="dcterms:W3CDTF">2017-10-05T18:44:56Z</dcterms:created>
  <dcterms:modified xsi:type="dcterms:W3CDTF">2021-04-23T09:54:20Z</dcterms:modified>
</cp:coreProperties>
</file>