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9" r:id="rId2"/>
    <p:sldId id="257" r:id="rId3"/>
    <p:sldId id="259" r:id="rId4"/>
    <p:sldId id="298" r:id="rId5"/>
    <p:sldId id="295" r:id="rId6"/>
    <p:sldId id="287" r:id="rId7"/>
    <p:sldId id="300" r:id="rId8"/>
    <p:sldId id="278" r:id="rId9"/>
    <p:sldId id="282" r:id="rId10"/>
    <p:sldId id="306" r:id="rId11"/>
    <p:sldId id="308" r:id="rId12"/>
    <p:sldId id="301" r:id="rId13"/>
    <p:sldId id="303" r:id="rId14"/>
    <p:sldId id="307" r:id="rId15"/>
    <p:sldId id="304" r:id="rId16"/>
    <p:sldId id="305" r:id="rId17"/>
    <p:sldId id="284" r:id="rId18"/>
    <p:sldId id="299" r:id="rId19"/>
    <p:sldId id="264" r:id="rId20"/>
    <p:sldId id="288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0" autoAdjust="0"/>
  </p:normalViewPr>
  <p:slideViewPr>
    <p:cSldViewPr>
      <p:cViewPr varScale="1">
        <p:scale>
          <a:sx n="100" d="100"/>
          <a:sy n="100" d="100"/>
        </p:scale>
        <p:origin x="18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F4B77-4FF0-4CD6-B370-DA33922C9A93}" type="doc">
      <dgm:prSet loTypeId="urn:microsoft.com/office/officeart/2005/8/layout/cycle2" loCatId="cycle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2C32872-5792-41E8-B371-12BA8F4EA09B}">
      <dgm:prSet phldrT="[Текст]" custT="1"/>
      <dgm:spPr/>
      <dgm:t>
        <a:bodyPr/>
        <a:lstStyle/>
        <a:p>
          <a:r>
            <a:rPr lang="ru-RU" sz="4000" b="1" dirty="0" smtClean="0"/>
            <a:t>Воспитатель</a:t>
          </a:r>
        </a:p>
      </dgm:t>
    </dgm:pt>
    <dgm:pt modelId="{956AC8E6-366C-4196-92C5-66446D7FA585}" type="parTrans" cxnId="{72F41776-12CD-4F04-BACC-90A035A164FD}">
      <dgm:prSet/>
      <dgm:spPr/>
      <dgm:t>
        <a:bodyPr/>
        <a:lstStyle/>
        <a:p>
          <a:endParaRPr lang="ru-RU" sz="4000"/>
        </a:p>
      </dgm:t>
    </dgm:pt>
    <dgm:pt modelId="{A2DBC5D6-1064-4C47-B2A6-17DEE6DF7CC4}" type="sibTrans" cxnId="{72F41776-12CD-4F04-BACC-90A035A164FD}">
      <dgm:prSet custT="1"/>
      <dgm:spPr/>
      <dgm:t>
        <a:bodyPr/>
        <a:lstStyle/>
        <a:p>
          <a:endParaRPr lang="ru-RU" sz="4000"/>
        </a:p>
      </dgm:t>
    </dgm:pt>
    <dgm:pt modelId="{38F39A10-7E6B-4D90-B8E7-173D66F800F1}">
      <dgm:prSet phldrT="[Текст]" custT="1"/>
      <dgm:spPr/>
      <dgm:t>
        <a:bodyPr/>
        <a:lstStyle/>
        <a:p>
          <a:r>
            <a:rPr lang="ru-RU" sz="3200" b="1" dirty="0" smtClean="0"/>
            <a:t>Учитель</a:t>
          </a:r>
        </a:p>
        <a:p>
          <a:r>
            <a:rPr lang="ru-RU" sz="3200" b="1" dirty="0" smtClean="0"/>
            <a:t>логопед</a:t>
          </a:r>
          <a:endParaRPr lang="ru-RU" sz="3200" b="1" dirty="0"/>
        </a:p>
      </dgm:t>
    </dgm:pt>
    <dgm:pt modelId="{5BA021E5-7F89-4209-BDFA-116EE52D3555}" type="parTrans" cxnId="{A938E5EA-2617-451C-AE84-DFF6AA91BB91}">
      <dgm:prSet/>
      <dgm:spPr/>
      <dgm:t>
        <a:bodyPr/>
        <a:lstStyle/>
        <a:p>
          <a:endParaRPr lang="ru-RU" sz="4000"/>
        </a:p>
      </dgm:t>
    </dgm:pt>
    <dgm:pt modelId="{2DBE72E5-A3F7-4827-A0AD-414CE5F3F3CE}" type="sibTrans" cxnId="{A938E5EA-2617-451C-AE84-DFF6AA91BB91}">
      <dgm:prSet custT="1"/>
      <dgm:spPr/>
      <dgm:t>
        <a:bodyPr/>
        <a:lstStyle/>
        <a:p>
          <a:endParaRPr lang="ru-RU" sz="4000"/>
        </a:p>
      </dgm:t>
    </dgm:pt>
    <dgm:pt modelId="{2B18D7E3-2898-4978-B14F-9088EAEB1571}">
      <dgm:prSet phldrT="[Текст]" custT="1"/>
      <dgm:spPr/>
      <dgm:t>
        <a:bodyPr/>
        <a:lstStyle/>
        <a:p>
          <a:r>
            <a:rPr lang="ru-RU" sz="2800" b="1" dirty="0" smtClean="0"/>
            <a:t>Педагог психолог</a:t>
          </a:r>
        </a:p>
      </dgm:t>
    </dgm:pt>
    <dgm:pt modelId="{D20CBB55-1444-4D35-A297-40B6F1AF5F1C}" type="parTrans" cxnId="{3013DF0C-EBC8-4F2E-9B2E-73B060BCC354}">
      <dgm:prSet/>
      <dgm:spPr/>
      <dgm:t>
        <a:bodyPr/>
        <a:lstStyle/>
        <a:p>
          <a:endParaRPr lang="ru-RU" sz="4000"/>
        </a:p>
      </dgm:t>
    </dgm:pt>
    <dgm:pt modelId="{2C0C2CE9-C9AB-49ED-8BA9-273EF5D34CA9}" type="sibTrans" cxnId="{3013DF0C-EBC8-4F2E-9B2E-73B060BCC354}">
      <dgm:prSet custT="1"/>
      <dgm:spPr/>
      <dgm:t>
        <a:bodyPr/>
        <a:lstStyle/>
        <a:p>
          <a:endParaRPr lang="ru-RU" sz="4000"/>
        </a:p>
      </dgm:t>
    </dgm:pt>
    <dgm:pt modelId="{58828281-63AE-428E-9666-45437CB07370}">
      <dgm:prSet phldrT="[Текст]" custT="1"/>
      <dgm:spPr/>
      <dgm:t>
        <a:bodyPr/>
        <a:lstStyle/>
        <a:p>
          <a:r>
            <a:rPr lang="ru-RU" sz="2400" b="1" dirty="0" smtClean="0"/>
            <a:t>Музыкальный руководи</a:t>
          </a:r>
        </a:p>
        <a:p>
          <a:r>
            <a:rPr lang="ru-RU" sz="2400" b="1" dirty="0" err="1" smtClean="0"/>
            <a:t>тель</a:t>
          </a:r>
          <a:endParaRPr lang="ru-RU" sz="2400" b="1" dirty="0"/>
        </a:p>
      </dgm:t>
    </dgm:pt>
    <dgm:pt modelId="{897F0B32-AA03-4CCA-B911-E2A804A0D519}" type="parTrans" cxnId="{DF6BD1D3-8F72-4DF7-B88B-8FC61B906B08}">
      <dgm:prSet/>
      <dgm:spPr/>
      <dgm:t>
        <a:bodyPr/>
        <a:lstStyle/>
        <a:p>
          <a:endParaRPr lang="ru-RU" sz="4000"/>
        </a:p>
      </dgm:t>
    </dgm:pt>
    <dgm:pt modelId="{9D492E37-6CFB-42E8-B1EF-0DACBCA95371}" type="sibTrans" cxnId="{DF6BD1D3-8F72-4DF7-B88B-8FC61B906B08}">
      <dgm:prSet custT="1"/>
      <dgm:spPr/>
      <dgm:t>
        <a:bodyPr/>
        <a:lstStyle/>
        <a:p>
          <a:endParaRPr lang="ru-RU" sz="4000"/>
        </a:p>
      </dgm:t>
    </dgm:pt>
    <dgm:pt modelId="{90DD8221-6E36-4F2A-A1C4-B08CA2579B02}">
      <dgm:prSet phldrT="[Текст]" custT="1"/>
      <dgm:spPr/>
      <dgm:t>
        <a:bodyPr/>
        <a:lstStyle/>
        <a:p>
          <a:r>
            <a:rPr lang="ru-RU" sz="3200" dirty="0" smtClean="0"/>
            <a:t>Инструктор</a:t>
          </a:r>
          <a:r>
            <a:rPr lang="ru-RU" sz="4000" dirty="0" smtClean="0"/>
            <a:t> по ФК</a:t>
          </a:r>
          <a:endParaRPr lang="ru-RU" sz="4000" dirty="0"/>
        </a:p>
      </dgm:t>
    </dgm:pt>
    <dgm:pt modelId="{9E5F892E-A369-4C6F-A107-02E71ADE46F1}" type="sibTrans" cxnId="{B2FB560B-F867-46BF-BEC5-E704511B84E5}">
      <dgm:prSet custT="1"/>
      <dgm:spPr/>
      <dgm:t>
        <a:bodyPr/>
        <a:lstStyle/>
        <a:p>
          <a:endParaRPr lang="ru-RU" sz="4000"/>
        </a:p>
      </dgm:t>
    </dgm:pt>
    <dgm:pt modelId="{2B2D92B6-74FC-4991-B0E0-808A69BB62AB}" type="parTrans" cxnId="{B2FB560B-F867-46BF-BEC5-E704511B84E5}">
      <dgm:prSet/>
      <dgm:spPr/>
      <dgm:t>
        <a:bodyPr/>
        <a:lstStyle/>
        <a:p>
          <a:endParaRPr lang="ru-RU" sz="4000"/>
        </a:p>
      </dgm:t>
    </dgm:pt>
    <dgm:pt modelId="{631A4163-EA76-47CB-AE19-1AFBB00880C4}" type="pres">
      <dgm:prSet presAssocID="{08FF4B77-4FF0-4CD6-B370-DA33922C9A9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85B12-5465-4282-85E3-4CF723B55952}" type="pres">
      <dgm:prSet presAssocID="{32C32872-5792-41E8-B371-12BA8F4EA09B}" presName="node" presStyleLbl="node1" presStyleIdx="0" presStyleCnt="5" custRadScaleRad="95917" custRadScaleInc="-30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E80E2-AC7B-4416-99AD-6733B4F2B3AB}" type="pres">
      <dgm:prSet presAssocID="{A2DBC5D6-1064-4C47-B2A6-17DEE6DF7CC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4E3BD65-BBDB-4E60-B5FD-D645492CC0D9}" type="pres">
      <dgm:prSet presAssocID="{A2DBC5D6-1064-4C47-B2A6-17DEE6DF7CC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4424B78-DD84-4902-8DF1-AFB01F65D74D}" type="pres">
      <dgm:prSet presAssocID="{38F39A10-7E6B-4D90-B8E7-173D66F800F1}" presName="node" presStyleLbl="node1" presStyleIdx="1" presStyleCnt="5" custRadScaleRad="100629" custRadScaleInc="-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8B634-C3C5-4D22-A708-7EBAA27EA62A}" type="pres">
      <dgm:prSet presAssocID="{2DBE72E5-A3F7-4827-A0AD-414CE5F3F3C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FA7A8E6-5296-4059-BB63-36FC59B0D060}" type="pres">
      <dgm:prSet presAssocID="{2DBE72E5-A3F7-4827-A0AD-414CE5F3F3C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0C16E08-FE48-4AF4-A116-DBD57CE0188F}" type="pres">
      <dgm:prSet presAssocID="{2B18D7E3-2898-4978-B14F-9088EAEB15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70C77-A382-4990-8AB8-7E5FF2174C35}" type="pres">
      <dgm:prSet presAssocID="{2C0C2CE9-C9AB-49ED-8BA9-273EF5D34CA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1D7B28F-9BAC-4771-9C4F-57C289E52F1D}" type="pres">
      <dgm:prSet presAssocID="{2C0C2CE9-C9AB-49ED-8BA9-273EF5D34CA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4A3CEE7-A491-40C7-9418-BFAD129EC5BD}" type="pres">
      <dgm:prSet presAssocID="{58828281-63AE-428E-9666-45437CB0737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E25EA-C597-4B4E-BCD2-873DCDF391A5}" type="pres">
      <dgm:prSet presAssocID="{9D492E37-6CFB-42E8-B1EF-0DACBCA9537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A697180-F093-4511-A110-64DA0FA77D3B}" type="pres">
      <dgm:prSet presAssocID="{9D492E37-6CFB-42E8-B1EF-0DACBCA9537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50E14A3-51CA-4EAA-9869-EFAB1B612F8D}" type="pres">
      <dgm:prSet presAssocID="{90DD8221-6E36-4F2A-A1C4-B08CA2579B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9CC2D-00BE-493D-B3F3-B106431BAC3A}" type="pres">
      <dgm:prSet presAssocID="{9E5F892E-A369-4C6F-A107-02E71ADE46F1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EFBF915-3398-47E7-9DE7-43FE4DE8661D}" type="pres">
      <dgm:prSet presAssocID="{9E5F892E-A369-4C6F-A107-02E71ADE46F1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FAD8FDF-82E1-4A34-9AC5-FEC1DEFD998D}" type="presOf" srcId="{32C32872-5792-41E8-B371-12BA8F4EA09B}" destId="{1B085B12-5465-4282-85E3-4CF723B55952}" srcOrd="0" destOrd="0" presId="urn:microsoft.com/office/officeart/2005/8/layout/cycle2"/>
    <dgm:cxn modelId="{2D10A8CE-EFB2-4C9E-AFF4-C43599DE9081}" type="presOf" srcId="{38F39A10-7E6B-4D90-B8E7-173D66F800F1}" destId="{34424B78-DD84-4902-8DF1-AFB01F65D74D}" srcOrd="0" destOrd="0" presId="urn:microsoft.com/office/officeart/2005/8/layout/cycle2"/>
    <dgm:cxn modelId="{66E6DE57-1A24-46CB-A5BC-DAFA1242EBC9}" type="presOf" srcId="{9E5F892E-A369-4C6F-A107-02E71ADE46F1}" destId="{DEFBF915-3398-47E7-9DE7-43FE4DE8661D}" srcOrd="1" destOrd="0" presId="urn:microsoft.com/office/officeart/2005/8/layout/cycle2"/>
    <dgm:cxn modelId="{72F41776-12CD-4F04-BACC-90A035A164FD}" srcId="{08FF4B77-4FF0-4CD6-B370-DA33922C9A93}" destId="{32C32872-5792-41E8-B371-12BA8F4EA09B}" srcOrd="0" destOrd="0" parTransId="{956AC8E6-366C-4196-92C5-66446D7FA585}" sibTransId="{A2DBC5D6-1064-4C47-B2A6-17DEE6DF7CC4}"/>
    <dgm:cxn modelId="{C9C333A3-C7E3-49A2-BCD5-C45A1420D45F}" type="presOf" srcId="{2DBE72E5-A3F7-4827-A0AD-414CE5F3F3CE}" destId="{5358B634-C3C5-4D22-A708-7EBAA27EA62A}" srcOrd="0" destOrd="0" presId="urn:microsoft.com/office/officeart/2005/8/layout/cycle2"/>
    <dgm:cxn modelId="{56A3DB09-02D0-4F71-85D8-8E71AAF5C24F}" type="presOf" srcId="{58828281-63AE-428E-9666-45437CB07370}" destId="{E4A3CEE7-A491-40C7-9418-BFAD129EC5BD}" srcOrd="0" destOrd="0" presId="urn:microsoft.com/office/officeart/2005/8/layout/cycle2"/>
    <dgm:cxn modelId="{74F109CE-6DC2-4855-B912-87E301E309C7}" type="presOf" srcId="{9E5F892E-A369-4C6F-A107-02E71ADE46F1}" destId="{1E99CC2D-00BE-493D-B3F3-B106431BAC3A}" srcOrd="0" destOrd="0" presId="urn:microsoft.com/office/officeart/2005/8/layout/cycle2"/>
    <dgm:cxn modelId="{B3089273-1B8C-4E7C-AA35-FD4C1D394A45}" type="presOf" srcId="{2C0C2CE9-C9AB-49ED-8BA9-273EF5D34CA9}" destId="{F1D7B28F-9BAC-4771-9C4F-57C289E52F1D}" srcOrd="1" destOrd="0" presId="urn:microsoft.com/office/officeart/2005/8/layout/cycle2"/>
    <dgm:cxn modelId="{7B154976-86B1-441A-AC8F-4D408A8595CA}" type="presOf" srcId="{2C0C2CE9-C9AB-49ED-8BA9-273EF5D34CA9}" destId="{CDD70C77-A382-4990-8AB8-7E5FF2174C35}" srcOrd="0" destOrd="0" presId="urn:microsoft.com/office/officeart/2005/8/layout/cycle2"/>
    <dgm:cxn modelId="{B73CB73C-F64F-4549-BE30-34D67FDF8E08}" type="presOf" srcId="{9D492E37-6CFB-42E8-B1EF-0DACBCA95371}" destId="{C6FE25EA-C597-4B4E-BCD2-873DCDF391A5}" srcOrd="0" destOrd="0" presId="urn:microsoft.com/office/officeart/2005/8/layout/cycle2"/>
    <dgm:cxn modelId="{1107641C-F8EE-4F30-B434-59E9DAFFA8C0}" type="presOf" srcId="{A2DBC5D6-1064-4C47-B2A6-17DEE6DF7CC4}" destId="{54E3BD65-BBDB-4E60-B5FD-D645492CC0D9}" srcOrd="1" destOrd="0" presId="urn:microsoft.com/office/officeart/2005/8/layout/cycle2"/>
    <dgm:cxn modelId="{B2FB560B-F867-46BF-BEC5-E704511B84E5}" srcId="{08FF4B77-4FF0-4CD6-B370-DA33922C9A93}" destId="{90DD8221-6E36-4F2A-A1C4-B08CA2579B02}" srcOrd="4" destOrd="0" parTransId="{2B2D92B6-74FC-4991-B0E0-808A69BB62AB}" sibTransId="{9E5F892E-A369-4C6F-A107-02E71ADE46F1}"/>
    <dgm:cxn modelId="{4E13C513-5FCA-4E59-9756-F25DA1A055E0}" type="presOf" srcId="{08FF4B77-4FF0-4CD6-B370-DA33922C9A93}" destId="{631A4163-EA76-47CB-AE19-1AFBB00880C4}" srcOrd="0" destOrd="0" presId="urn:microsoft.com/office/officeart/2005/8/layout/cycle2"/>
    <dgm:cxn modelId="{A938E5EA-2617-451C-AE84-DFF6AA91BB91}" srcId="{08FF4B77-4FF0-4CD6-B370-DA33922C9A93}" destId="{38F39A10-7E6B-4D90-B8E7-173D66F800F1}" srcOrd="1" destOrd="0" parTransId="{5BA021E5-7F89-4209-BDFA-116EE52D3555}" sibTransId="{2DBE72E5-A3F7-4827-A0AD-414CE5F3F3CE}"/>
    <dgm:cxn modelId="{7E0F136E-9EA7-41B0-BB39-362C726508E9}" type="presOf" srcId="{9D492E37-6CFB-42E8-B1EF-0DACBCA95371}" destId="{0A697180-F093-4511-A110-64DA0FA77D3B}" srcOrd="1" destOrd="0" presId="urn:microsoft.com/office/officeart/2005/8/layout/cycle2"/>
    <dgm:cxn modelId="{DF6BD1D3-8F72-4DF7-B88B-8FC61B906B08}" srcId="{08FF4B77-4FF0-4CD6-B370-DA33922C9A93}" destId="{58828281-63AE-428E-9666-45437CB07370}" srcOrd="3" destOrd="0" parTransId="{897F0B32-AA03-4CCA-B911-E2A804A0D519}" sibTransId="{9D492E37-6CFB-42E8-B1EF-0DACBCA95371}"/>
    <dgm:cxn modelId="{8FB7D1AD-264C-49FC-8ABB-9832847F8B02}" type="presOf" srcId="{90DD8221-6E36-4F2A-A1C4-B08CA2579B02}" destId="{550E14A3-51CA-4EAA-9869-EFAB1B612F8D}" srcOrd="0" destOrd="0" presId="urn:microsoft.com/office/officeart/2005/8/layout/cycle2"/>
    <dgm:cxn modelId="{3013DF0C-EBC8-4F2E-9B2E-73B060BCC354}" srcId="{08FF4B77-4FF0-4CD6-B370-DA33922C9A93}" destId="{2B18D7E3-2898-4978-B14F-9088EAEB1571}" srcOrd="2" destOrd="0" parTransId="{D20CBB55-1444-4D35-A297-40B6F1AF5F1C}" sibTransId="{2C0C2CE9-C9AB-49ED-8BA9-273EF5D34CA9}"/>
    <dgm:cxn modelId="{7A4E2E90-5C59-4467-8660-7897F877C44F}" type="presOf" srcId="{2DBE72E5-A3F7-4827-A0AD-414CE5F3F3CE}" destId="{BFA7A8E6-5296-4059-BB63-36FC59B0D060}" srcOrd="1" destOrd="0" presId="urn:microsoft.com/office/officeart/2005/8/layout/cycle2"/>
    <dgm:cxn modelId="{C7CB20C0-446D-4206-8567-DE02D51C12A2}" type="presOf" srcId="{2B18D7E3-2898-4978-B14F-9088EAEB1571}" destId="{90C16E08-FE48-4AF4-A116-DBD57CE0188F}" srcOrd="0" destOrd="0" presId="urn:microsoft.com/office/officeart/2005/8/layout/cycle2"/>
    <dgm:cxn modelId="{8D22B3E7-25BD-4485-91D8-587B4F6DD0A1}" type="presOf" srcId="{A2DBC5D6-1064-4C47-B2A6-17DEE6DF7CC4}" destId="{8A9E80E2-AC7B-4416-99AD-6733B4F2B3AB}" srcOrd="0" destOrd="0" presId="urn:microsoft.com/office/officeart/2005/8/layout/cycle2"/>
    <dgm:cxn modelId="{D0614260-CA55-497B-B42E-90B3BF3CF69D}" type="presParOf" srcId="{631A4163-EA76-47CB-AE19-1AFBB00880C4}" destId="{1B085B12-5465-4282-85E3-4CF723B55952}" srcOrd="0" destOrd="0" presId="urn:microsoft.com/office/officeart/2005/8/layout/cycle2"/>
    <dgm:cxn modelId="{C678E713-787B-44BB-9411-C2F92E1AF282}" type="presParOf" srcId="{631A4163-EA76-47CB-AE19-1AFBB00880C4}" destId="{8A9E80E2-AC7B-4416-99AD-6733B4F2B3AB}" srcOrd="1" destOrd="0" presId="urn:microsoft.com/office/officeart/2005/8/layout/cycle2"/>
    <dgm:cxn modelId="{2F4BAF63-4EF4-48A8-8802-5299D68F51B3}" type="presParOf" srcId="{8A9E80E2-AC7B-4416-99AD-6733B4F2B3AB}" destId="{54E3BD65-BBDB-4E60-B5FD-D645492CC0D9}" srcOrd="0" destOrd="0" presId="urn:microsoft.com/office/officeart/2005/8/layout/cycle2"/>
    <dgm:cxn modelId="{315FE9DF-6873-45A5-987F-5F1E7C2FB14B}" type="presParOf" srcId="{631A4163-EA76-47CB-AE19-1AFBB00880C4}" destId="{34424B78-DD84-4902-8DF1-AFB01F65D74D}" srcOrd="2" destOrd="0" presId="urn:microsoft.com/office/officeart/2005/8/layout/cycle2"/>
    <dgm:cxn modelId="{178D086E-FDD5-4603-AD97-A9DAB1038C51}" type="presParOf" srcId="{631A4163-EA76-47CB-AE19-1AFBB00880C4}" destId="{5358B634-C3C5-4D22-A708-7EBAA27EA62A}" srcOrd="3" destOrd="0" presId="urn:microsoft.com/office/officeart/2005/8/layout/cycle2"/>
    <dgm:cxn modelId="{C5F91C22-D8A0-4F64-8861-930C94F2B386}" type="presParOf" srcId="{5358B634-C3C5-4D22-A708-7EBAA27EA62A}" destId="{BFA7A8E6-5296-4059-BB63-36FC59B0D060}" srcOrd="0" destOrd="0" presId="urn:microsoft.com/office/officeart/2005/8/layout/cycle2"/>
    <dgm:cxn modelId="{E29C9BEB-9654-41C8-B8D9-BD55B516118B}" type="presParOf" srcId="{631A4163-EA76-47CB-AE19-1AFBB00880C4}" destId="{90C16E08-FE48-4AF4-A116-DBD57CE0188F}" srcOrd="4" destOrd="0" presId="urn:microsoft.com/office/officeart/2005/8/layout/cycle2"/>
    <dgm:cxn modelId="{518E8B94-D2B2-4D52-8CA0-B9A91F5223FF}" type="presParOf" srcId="{631A4163-EA76-47CB-AE19-1AFBB00880C4}" destId="{CDD70C77-A382-4990-8AB8-7E5FF2174C35}" srcOrd="5" destOrd="0" presId="urn:microsoft.com/office/officeart/2005/8/layout/cycle2"/>
    <dgm:cxn modelId="{4961D57A-4323-4506-ACBE-2F687D1811A4}" type="presParOf" srcId="{CDD70C77-A382-4990-8AB8-7E5FF2174C35}" destId="{F1D7B28F-9BAC-4771-9C4F-57C289E52F1D}" srcOrd="0" destOrd="0" presId="urn:microsoft.com/office/officeart/2005/8/layout/cycle2"/>
    <dgm:cxn modelId="{54862AF8-4565-468B-A3F4-4951084B2672}" type="presParOf" srcId="{631A4163-EA76-47CB-AE19-1AFBB00880C4}" destId="{E4A3CEE7-A491-40C7-9418-BFAD129EC5BD}" srcOrd="6" destOrd="0" presId="urn:microsoft.com/office/officeart/2005/8/layout/cycle2"/>
    <dgm:cxn modelId="{F33D7BA1-ACBC-4E05-A2E7-FF9B8ACD6C06}" type="presParOf" srcId="{631A4163-EA76-47CB-AE19-1AFBB00880C4}" destId="{C6FE25EA-C597-4B4E-BCD2-873DCDF391A5}" srcOrd="7" destOrd="0" presId="urn:microsoft.com/office/officeart/2005/8/layout/cycle2"/>
    <dgm:cxn modelId="{87AA2159-9263-44BB-B0F0-546A97434E32}" type="presParOf" srcId="{C6FE25EA-C597-4B4E-BCD2-873DCDF391A5}" destId="{0A697180-F093-4511-A110-64DA0FA77D3B}" srcOrd="0" destOrd="0" presId="urn:microsoft.com/office/officeart/2005/8/layout/cycle2"/>
    <dgm:cxn modelId="{D825EB1A-02CB-491C-978E-AC2BDA00853E}" type="presParOf" srcId="{631A4163-EA76-47CB-AE19-1AFBB00880C4}" destId="{550E14A3-51CA-4EAA-9869-EFAB1B612F8D}" srcOrd="8" destOrd="0" presId="urn:microsoft.com/office/officeart/2005/8/layout/cycle2"/>
    <dgm:cxn modelId="{B7CC5214-33C6-4916-A5E6-BCD429B225B4}" type="presParOf" srcId="{631A4163-EA76-47CB-AE19-1AFBB00880C4}" destId="{1E99CC2D-00BE-493D-B3F3-B106431BAC3A}" srcOrd="9" destOrd="0" presId="urn:microsoft.com/office/officeart/2005/8/layout/cycle2"/>
    <dgm:cxn modelId="{23B6B88F-BA63-4B58-8B3E-A9CFF362541A}" type="presParOf" srcId="{1E99CC2D-00BE-493D-B3F3-B106431BAC3A}" destId="{DEFBF915-3398-47E7-9DE7-43FE4DE866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9BA56-281E-49E2-B468-EBD2A72633D8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843FA-F08F-4D04-B1E9-575CC3227F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0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843FA-F08F-4D04-B1E9-575CC3227F1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7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843FA-F08F-4D04-B1E9-575CC3227F1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67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843FA-F08F-4D04-B1E9-575CC3227F1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77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843FA-F08F-4D04-B1E9-575CC3227F1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19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843FA-F08F-4D04-B1E9-575CC3227F1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19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2022%20&#1057;&#1045;&#1052;&#1048;&#1053;&#1040;&#1056;%20&#1060;&#1054;&#1056;&#1052;&#1048;&#1056;&#1054;&#1042;&#1040;&#1053;&#1048;&#1045;%20&#1059;%20&#1044;&#1045;&#1058;&#1045;&#1049;%20&#1052;&#1059;&#1047;&#1067;&#1050;&#1040;&#1051;&#1068;&#1053;&#1054;-&#1048;&#1043;&#1056;&#1054;&#1042;&#1054;&#1043;&#1054;%20&#1058;&#1042;&#1054;&#1056;&#1063;&#1045;&#1057;&#1058;&#1042;&#1040;\&#1047;&#1074;&#1091;&#1082;&#1080;%20&#1084;&#1091;&#1079;&#1099;&#1082;&#1072;&#1083;&#1100;&#1085;&#1099;&#1093;%20&#1080;&#1085;&#1089;&#1090;&#1088;&#1091;&#1084;&#1077;&#1085;&#1090;&#1086;&#1074;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МДОУ «Детский сад № 42</a:t>
            </a:r>
            <a:r>
              <a:rPr lang="ru-RU" sz="2700" b="1" dirty="0" smtClean="0"/>
              <a:t>»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3600" b="1" dirty="0" smtClean="0">
                <a:solidFill>
                  <a:srgbClr val="0000FF"/>
                </a:solidFill>
              </a:rPr>
              <a:t>Семинар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2" y="1340768"/>
            <a:ext cx="9180512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+mj-lt"/>
              </a:rPr>
              <a:t>«Формирование и развитие у детей музыкального игрового творчества»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+mj-lt"/>
              </a:rPr>
              <a:t>       </a:t>
            </a:r>
            <a:endParaRPr lang="ru-RU" sz="2800" b="1" dirty="0">
              <a:latin typeface="+mj-lt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+mj-lt"/>
              </a:rPr>
              <a:t>                                      Подготовила: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+mj-lt"/>
              </a:rPr>
              <a:t>                                              Музыкальный руководитель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+mj-lt"/>
              </a:rPr>
              <a:t>                                                           Гусева  М. А</a:t>
            </a:r>
          </a:p>
          <a:p>
            <a:pPr marL="0" indent="0" algn="ctr">
              <a:buNone/>
            </a:pPr>
            <a:r>
              <a:rPr lang="ru-RU" sz="2800" b="1" dirty="0">
                <a:latin typeface="+mj-lt"/>
              </a:rPr>
              <a:t>	</a:t>
            </a:r>
            <a:r>
              <a:rPr lang="ru-RU" sz="2800" b="1" dirty="0" smtClean="0">
                <a:latin typeface="+mj-lt"/>
              </a:rPr>
              <a:t>				г. Ярославль</a:t>
            </a:r>
          </a:p>
          <a:p>
            <a:pPr marL="0" indent="0" algn="ctr">
              <a:buNone/>
            </a:pPr>
            <a:r>
              <a:rPr lang="ru-RU" sz="2800" b="1" dirty="0">
                <a:latin typeface="+mj-lt"/>
              </a:rPr>
              <a:t>	</a:t>
            </a:r>
            <a:r>
              <a:rPr lang="ru-RU" sz="2800" b="1" dirty="0" smtClean="0">
                <a:latin typeface="+mj-lt"/>
              </a:rPr>
              <a:t>		                        15.12.2022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3140968"/>
            <a:ext cx="346316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72547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Примеры музыкальных развивающих игр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5500726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«Ритмическое эхо» (цель: развитие ритмического слуха).</a:t>
            </a:r>
          </a:p>
          <a:p>
            <a:pPr>
              <a:buNone/>
            </a:pPr>
            <a:r>
              <a:rPr lang="ru-RU" dirty="0" smtClean="0"/>
              <a:t> «Угадай, какой инструмент звучит? (цель: развитие тембрового слуха)</a:t>
            </a:r>
          </a:p>
          <a:p>
            <a:pPr>
              <a:buNone/>
            </a:pPr>
            <a:r>
              <a:rPr lang="ru-RU" dirty="0" smtClean="0"/>
              <a:t> Игра - импровизация: «Подбери атрибут или инструмент </a:t>
            </a:r>
            <a:r>
              <a:rPr lang="ru-RU" smtClean="0"/>
              <a:t>к музыке»  </a:t>
            </a:r>
            <a:r>
              <a:rPr lang="ru-RU" dirty="0" smtClean="0"/>
              <a:t>(цель: развитие творческих способностей детей).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844824"/>
            <a:ext cx="3701353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Игра «Звуки музыкальных инструментов»</a:t>
            </a:r>
            <a:endParaRPr lang="ru-RU" sz="3600" b="1" dirty="0">
              <a:solidFill>
                <a:srgbClr val="0000FF"/>
              </a:solidFill>
            </a:endParaRPr>
          </a:p>
        </p:txBody>
      </p:sp>
      <p:pic>
        <p:nvPicPr>
          <p:cNvPr id="5" name="Звуки музыкальных инструментов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8922" y="1600200"/>
            <a:ext cx="804615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88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altLang="ru-RU" sz="3600" b="1" dirty="0" smtClean="0">
                <a:solidFill>
                  <a:srgbClr val="7030A0"/>
                </a:solidFill>
              </a:rPr>
              <a:t>Музыкальная игра имеет  следующие задачи: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rgbClr val="7030A0"/>
                </a:solidFill>
              </a:rPr>
              <a:t>Оздоровительные</a:t>
            </a:r>
          </a:p>
          <a:p>
            <a:pPr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rgbClr val="7030A0"/>
                </a:solidFill>
              </a:rPr>
              <a:t>Коррекционные</a:t>
            </a:r>
          </a:p>
          <a:p>
            <a:pPr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rgbClr val="7030A0"/>
                </a:solidFill>
              </a:rPr>
              <a:t>Образовательные</a:t>
            </a:r>
          </a:p>
          <a:p>
            <a:pPr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rgbClr val="7030A0"/>
                </a:solidFill>
              </a:rPr>
              <a:t>Воспитательные</a:t>
            </a:r>
          </a:p>
          <a:p>
            <a:pPr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rgbClr val="7030A0"/>
                </a:solidFill>
              </a:rPr>
              <a:t>Коррекционные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064" y="1772815"/>
            <a:ext cx="3379787" cy="485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>
                <a:solidFill>
                  <a:srgbClr val="0000FF"/>
                </a:solidFill>
              </a:rPr>
              <a:t>Развитие музыкального игрового творчества заключается в выразительной передаче детьми особенностей образа.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Воспроизведение небольших предложений (обращений) с разной интонацией («Дай зайку».  «Спой мне песенку»).</a:t>
            </a:r>
          </a:p>
          <a:p>
            <a:r>
              <a:rPr lang="ru-RU" sz="3000" dirty="0" smtClean="0"/>
              <a:t>Диалоги различных персонажей медведя, лисы, зайчика,  </a:t>
            </a:r>
            <a:r>
              <a:rPr lang="ru-RU" sz="3000" dirty="0"/>
              <a:t>в</a:t>
            </a:r>
            <a:r>
              <a:rPr lang="ru-RU" sz="3000" dirty="0" smtClean="0"/>
              <a:t>олка. («</a:t>
            </a:r>
            <a:r>
              <a:rPr lang="ru-RU" sz="3000" dirty="0" err="1" smtClean="0"/>
              <a:t>Лисавета</a:t>
            </a:r>
            <a:r>
              <a:rPr lang="ru-RU" sz="3000" dirty="0" smtClean="0"/>
              <a:t>, здравствуй!»... «Как дела, зубастый?»)</a:t>
            </a:r>
          </a:p>
          <a:p>
            <a:r>
              <a:rPr lang="ru-RU" sz="3000" dirty="0" smtClean="0"/>
              <a:t>Воспроизведение в речевой и песенной интонациях, в движениях различных состояний персонажа (радости. удивления, грусти, боли).</a:t>
            </a:r>
          </a:p>
          <a:p>
            <a:r>
              <a:rPr lang="ru-RU" sz="3000" dirty="0" smtClean="0"/>
              <a:t>Выполнение  детьми небольших этюдов – действий в роли различных животных, персонажей сказок: движений мышки, зайчика, лисы, волка, медведя или танцевальных движений от лица различных персонажей.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36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Условия для положительного  влияния творческой деятельности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на ребёнка.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786446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Деятельность должна  вызывать положительные эмоции, удовольствие.</a:t>
            </a:r>
            <a:br>
              <a:rPr lang="ru-RU" b="1" dirty="0" smtClean="0"/>
            </a:br>
            <a:r>
              <a:rPr lang="ru-RU" b="1" dirty="0" smtClean="0"/>
              <a:t>Деятельность ребёнка должна быть по возможности творческой.</a:t>
            </a:r>
            <a:br>
              <a:rPr lang="ru-RU" b="1" dirty="0" smtClean="0"/>
            </a:br>
            <a:r>
              <a:rPr lang="ru-RU" b="1" dirty="0" smtClean="0"/>
              <a:t>Деятельность ребёнка организована должна быть так, чтобы он преследовал цели, всегда немного превосходящие его наличные возможности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1484784"/>
            <a:ext cx="3084324" cy="5011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686" y="285728"/>
            <a:ext cx="8229600" cy="69500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00FF"/>
                </a:solidFill>
              </a:rPr>
              <a:t>Развитию музыкального игрового творчества </a:t>
            </a:r>
            <a:r>
              <a:rPr lang="ru-RU" sz="2600" b="1" dirty="0" smtClean="0">
                <a:solidFill>
                  <a:srgbClr val="0000FF"/>
                </a:solidFill>
              </a:rPr>
              <a:t> </a:t>
            </a:r>
            <a:r>
              <a:rPr lang="ru-RU" sz="2600" b="1" dirty="0">
                <a:solidFill>
                  <a:srgbClr val="0000FF"/>
                </a:solidFill>
              </a:rPr>
              <a:t>способствуют досуги, праздники и развлечения</a:t>
            </a:r>
            <a:endParaRPr lang="ru-RU" sz="2600" dirty="0">
              <a:solidFill>
                <a:srgbClr val="0000FF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346" y="1196752"/>
            <a:ext cx="4392488" cy="274770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1196752"/>
            <a:ext cx="4248471" cy="27298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65"/>
          <a:stretch/>
        </p:blipFill>
        <p:spPr>
          <a:xfrm>
            <a:off x="181744" y="4052162"/>
            <a:ext cx="4462263" cy="26892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29"/>
          <a:stretch/>
        </p:blipFill>
        <p:spPr>
          <a:xfrm>
            <a:off x="4860032" y="3947294"/>
            <a:ext cx="3672408" cy="279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00FF"/>
                </a:solidFill>
              </a:rPr>
              <a:t>Развитию музыкального игрового творчества  </a:t>
            </a:r>
            <a:r>
              <a:rPr lang="ru-RU" sz="2800" b="1" dirty="0" smtClean="0">
                <a:solidFill>
                  <a:srgbClr val="0000FF"/>
                </a:solidFill>
              </a:rPr>
              <a:t>способствуют игры - драматизации, музыкальные игры-спектакли по мотивам сказок.</a:t>
            </a:r>
            <a:endParaRPr lang="ru-RU" sz="2800" dirty="0">
              <a:solidFill>
                <a:srgbClr val="0000FF"/>
              </a:solidFill>
            </a:endParaRPr>
          </a:p>
        </p:txBody>
      </p:sp>
      <p:pic>
        <p:nvPicPr>
          <p:cNvPr id="8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01"/>
          <a:stretch/>
        </p:blipFill>
        <p:spPr>
          <a:xfrm>
            <a:off x="5292080" y="4005064"/>
            <a:ext cx="3672408" cy="2680695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4005064"/>
            <a:ext cx="4510412" cy="26642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080" y="1285859"/>
            <a:ext cx="3106689" cy="263241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266" y="1285860"/>
            <a:ext cx="4044935" cy="263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лако 17"/>
          <p:cNvSpPr/>
          <p:nvPr/>
        </p:nvSpPr>
        <p:spPr>
          <a:xfrm>
            <a:off x="1557338" y="2232025"/>
            <a:ext cx="4440237" cy="2416175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03425" y="2503488"/>
            <a:ext cx="375443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взаимодействия с родителями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4365625" y="-1"/>
            <a:ext cx="3662759" cy="2176679"/>
          </a:xfrm>
          <a:prstGeom prst="cloudCallout">
            <a:avLst>
              <a:gd name="adj1" fmla="val -27369"/>
              <a:gd name="adj2" fmla="val 70365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5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5">
                  <a:lumMod val="40000"/>
                  <a:lumOff val="6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5816536" y="2430349"/>
            <a:ext cx="3330575" cy="2263775"/>
          </a:xfrm>
          <a:prstGeom prst="cloudCallout">
            <a:avLst>
              <a:gd name="adj1" fmla="val -60703"/>
              <a:gd name="adj2" fmla="val -34129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5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5">
                  <a:lumMod val="40000"/>
                  <a:lumOff val="6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Выноска-облако 8"/>
          <p:cNvSpPr/>
          <p:nvPr/>
        </p:nvSpPr>
        <p:spPr>
          <a:xfrm>
            <a:off x="11112" y="0"/>
            <a:ext cx="3330575" cy="2250233"/>
          </a:xfrm>
          <a:prstGeom prst="cloudCallout">
            <a:avLst>
              <a:gd name="adj1" fmla="val 35049"/>
              <a:gd name="adj2" fmla="val 66433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5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5">
                  <a:lumMod val="40000"/>
                  <a:lumOff val="6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0" y="4365104"/>
            <a:ext cx="3330575" cy="2376263"/>
          </a:xfrm>
          <a:prstGeom prst="cloudCallout">
            <a:avLst>
              <a:gd name="adj1" fmla="val 50409"/>
              <a:gd name="adj2" fmla="val -68961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5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5">
                  <a:lumMod val="40000"/>
                  <a:lumOff val="6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3491880" y="4740048"/>
            <a:ext cx="3546599" cy="2117952"/>
          </a:xfrm>
          <a:prstGeom prst="cloudCallout">
            <a:avLst>
              <a:gd name="adj1" fmla="val -19199"/>
              <a:gd name="adj2" fmla="val -82444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5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5">
                  <a:lumMod val="40000"/>
                  <a:lumOff val="6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9713" y="674688"/>
            <a:ext cx="28733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Совместное разучивание ролей. Стихов с детьми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2780929"/>
            <a:ext cx="259228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Беседы Консультации на сайте ДОУ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Информация для  родителей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7088" y="566738"/>
            <a:ext cx="28733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Анкетирование родителей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0644" y="4973114"/>
            <a:ext cx="2873375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Участие родителей в праздничных играх с детьми, музыкально - театрализованных играх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344" y="4529137"/>
            <a:ext cx="2501464" cy="1958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Совместное изготовление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атрибутов к музыкальным играм, деталей костюмов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7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0"/>
            <a:ext cx="4929190" cy="155679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FF"/>
                </a:solidFill>
              </a:rPr>
              <a:t>Показатели успешности музыкального </a:t>
            </a:r>
            <a:r>
              <a:rPr lang="ru-RU" sz="3200" b="1" dirty="0" smtClean="0">
                <a:solidFill>
                  <a:srgbClr val="0000FF"/>
                </a:solidFill>
              </a:rPr>
              <a:t/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игрового </a:t>
            </a:r>
            <a:r>
              <a:rPr lang="ru-RU" sz="3200" b="1" dirty="0">
                <a:solidFill>
                  <a:srgbClr val="0000FF"/>
                </a:solidFill>
              </a:rPr>
              <a:t>творчества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85728"/>
            <a:ext cx="4107306" cy="6357982"/>
          </a:xfrm>
        </p:spPr>
        <p:txBody>
          <a:bodyPr>
            <a:normAutofit fontScale="70000" lnSpcReduction="20000"/>
          </a:bodyPr>
          <a:lstStyle/>
          <a:p>
            <a:endParaRPr lang="ru-RU" sz="2400" b="1" dirty="0" smtClean="0">
              <a:solidFill>
                <a:srgbClr val="0000FF"/>
              </a:solidFill>
            </a:endParaRPr>
          </a:p>
          <a:p>
            <a:r>
              <a:rPr lang="ru-RU" sz="4300" b="1" dirty="0" smtClean="0"/>
              <a:t>Нахождение детьми выразительных средств воплощения образа в игровых движениях под музыку.</a:t>
            </a:r>
          </a:p>
          <a:p>
            <a:r>
              <a:rPr lang="ru-RU" sz="4300" b="1" dirty="0" smtClean="0"/>
              <a:t>Появление новых элементов при создании простейших форм песенного, инструментального, танцевального, игрового творчества</a:t>
            </a:r>
            <a:endParaRPr lang="ru-RU" sz="4300" b="1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4248" y="1700807"/>
            <a:ext cx="2054032" cy="3073226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48578" y="2492896"/>
            <a:ext cx="2506980" cy="27934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9454" y="4731765"/>
            <a:ext cx="1412859" cy="195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Вывод: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73635"/>
            <a:ext cx="4932040" cy="464765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Музыкальное игровое детское творчество – детские находки, детские мысли, – вот что создаёт атмосферу радости на занятиях, формирует личность, оптимизирует развитие созидательных способностей.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1373635"/>
            <a:ext cx="356439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610"/>
          <a:stretch/>
        </p:blipFill>
        <p:spPr>
          <a:xfrm>
            <a:off x="34834" y="-603447"/>
            <a:ext cx="9144000" cy="7461448"/>
          </a:xfrm>
        </p:spPr>
      </p:pic>
    </p:spTree>
    <p:extLst>
      <p:ext uri="{BB962C8B-B14F-4D97-AF65-F5344CB8AC3E}">
        <p14:creationId xmlns:p14="http://schemas.microsoft.com/office/powerpoint/2010/main" val="2201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Спасибо за внимание!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Желаю всем творческих успехов!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1680" y="2420888"/>
            <a:ext cx="5649836" cy="3816424"/>
          </a:xfrm>
        </p:spPr>
      </p:pic>
    </p:spTree>
    <p:extLst>
      <p:ext uri="{BB962C8B-B14F-4D97-AF65-F5344CB8AC3E}">
        <p14:creationId xmlns:p14="http://schemas.microsoft.com/office/powerpoint/2010/main" val="10394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183419"/>
              </p:ext>
            </p:extLst>
          </p:nvPr>
        </p:nvGraphicFramePr>
        <p:xfrm>
          <a:off x="0" y="-478971"/>
          <a:ext cx="9144000" cy="71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043608" y="2617"/>
            <a:ext cx="7283152" cy="978111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Взаимодействие педагогов и специалистов</a:t>
            </a:r>
          </a:p>
        </p:txBody>
      </p:sp>
      <p:grpSp>
        <p:nvGrpSpPr>
          <p:cNvPr id="2" name="Diagram group"/>
          <p:cNvGrpSpPr/>
          <p:nvPr/>
        </p:nvGrpSpPr>
        <p:grpSpPr>
          <a:xfrm>
            <a:off x="3211285" y="2276872"/>
            <a:ext cx="2819400" cy="2393100"/>
            <a:chOff x="3490391" y="2709"/>
            <a:chExt cx="2163216" cy="2163216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3" name="Группа 9"/>
            <p:cNvGrpSpPr/>
            <p:nvPr/>
          </p:nvGrpSpPr>
          <p:grpSpPr>
            <a:xfrm>
              <a:off x="3490391" y="2709"/>
              <a:ext cx="2163216" cy="2163216"/>
              <a:chOff x="3490391" y="2709"/>
              <a:chExt cx="2163216" cy="2163216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3490391" y="2709"/>
                <a:ext cx="2163216" cy="2163216"/>
              </a:xfrm>
              <a:prstGeom prst="ellipse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Овал 4"/>
              <p:cNvSpPr/>
              <p:nvPr/>
            </p:nvSpPr>
            <p:spPr>
              <a:xfrm>
                <a:off x="3807187" y="319504"/>
                <a:ext cx="1529624" cy="152962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2860" tIns="22860" rIns="22860" bIns="22860" spcCol="1270" anchor="ctr">
                <a:sp3d extrusionH="28000" prstMaterial="matte"/>
              </a:bodyPr>
              <a:lstStyle/>
              <a:p>
                <a:pPr algn="ctr" defTabSz="800100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6000" dirty="0"/>
                  <a:t>Дети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5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0000FF"/>
                </a:solidFill>
              </a:rPr>
              <a:t>Психолого</a:t>
            </a:r>
            <a:r>
              <a:rPr lang="ru-RU" sz="3200" b="1" dirty="0" smtClean="0">
                <a:solidFill>
                  <a:srgbClr val="0000FF"/>
                </a:solidFill>
              </a:rPr>
              <a:t> – педагогическое обоснование детского творчества</a:t>
            </a:r>
            <a:endParaRPr lang="ru-RU" sz="3200" b="1" dirty="0">
              <a:solidFill>
                <a:srgbClr val="0000FF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"/>
          <a:stretch/>
        </p:blipFill>
        <p:spPr>
          <a:xfrm>
            <a:off x="457200" y="1412776"/>
            <a:ext cx="8007692" cy="4968552"/>
          </a:xfrm>
        </p:spPr>
      </p:pic>
    </p:spTree>
    <p:extLst>
      <p:ext uri="{BB962C8B-B14F-4D97-AF65-F5344CB8AC3E}">
        <p14:creationId xmlns:p14="http://schemas.microsoft.com/office/powerpoint/2010/main" val="15550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15394" cy="592935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48680"/>
            <a:ext cx="5725870" cy="573784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«Игра – это огромное светлое окно, 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через которое в духовный мир 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ребенка  вливается  живительный  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поток  представлений,  понятий  об  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окружающем мире. 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Игра – это искра, зажигающая огонек, 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пытливости и любознательности».</a:t>
            </a:r>
          </a:p>
          <a:p>
            <a:pPr>
              <a:buNone/>
            </a:pPr>
            <a:r>
              <a:rPr lang="ru-RU" altLang="ru-RU" b="1" i="1" dirty="0" smtClean="0">
                <a:solidFill>
                  <a:srgbClr val="C00000"/>
                </a:solidFill>
              </a:rPr>
              <a:t>                      В.А. Сухомлинский 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6136" y="1052736"/>
            <a:ext cx="3033540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99592" y="229871"/>
            <a:ext cx="6840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23528" y="928671"/>
            <a:ext cx="4104456" cy="27860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Целесообразность использования игровой деятельности</a:t>
            </a:r>
            <a:r>
              <a:rPr kumimoji="0" lang="ru-RU" sz="26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в развитии музыкального</a:t>
            </a:r>
            <a:r>
              <a:rPr kumimoji="0" lang="ru-RU" sz="26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игрового творчестве детей старшего дошкольного возраста.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932040" y="928671"/>
            <a:ext cx="3926240" cy="27860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Недостаточное использование игровых технологий в  развитии музыкального  игрового творчества детей старшего дошкольного возраста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86190"/>
            <a:ext cx="8572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</a:rPr>
              <a:t>Задачи по развитию музыкального игрового творчества детей:</a:t>
            </a:r>
          </a:p>
          <a:p>
            <a:pPr>
              <a:buNone/>
            </a:pPr>
            <a:r>
              <a:rPr lang="ru-RU" sz="2800" b="1" dirty="0"/>
              <a:t>-</a:t>
            </a: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ru-RU" sz="2800" b="1" dirty="0" smtClean="0"/>
              <a:t>Создать условия для развитии личности ребёнка</a:t>
            </a:r>
          </a:p>
          <a:p>
            <a:pPr>
              <a:buNone/>
            </a:pPr>
            <a:r>
              <a:rPr lang="ru-RU" sz="2800" b="1" dirty="0" smtClean="0"/>
              <a:t>- Обеспечить эмоциональное благополучие ребёнка</a:t>
            </a:r>
          </a:p>
          <a:p>
            <a:pPr>
              <a:buNone/>
            </a:pPr>
            <a:r>
              <a:rPr lang="ru-RU" sz="2800" b="1" dirty="0" smtClean="0"/>
              <a:t>- Развивать мотивации личности к познанию и творчеству.</a:t>
            </a:r>
          </a:p>
        </p:txBody>
      </p:sp>
    </p:spTree>
    <p:extLst>
      <p:ext uri="{BB962C8B-B14F-4D97-AF65-F5344CB8AC3E}">
        <p14:creationId xmlns:p14="http://schemas.microsoft.com/office/powerpoint/2010/main" val="314766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274638"/>
            <a:ext cx="2918128" cy="6297634"/>
          </a:xfrm>
        </p:spPr>
        <p:txBody>
          <a:bodyPr>
            <a:normAutofit/>
          </a:bodyPr>
          <a:lstStyle/>
          <a:p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4282" y="285728"/>
            <a:ext cx="585791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Детское музыкальное творчество – важный фактор в развитии личности ребёнка.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может проявляться во всех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видах музыкальной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деятельности: пении, танцах,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детских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музыкальных инструментах,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игровой 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мероприятий с использованием различных видов музыкальных игр повышает уровень развития творческих способностей у детей старшего дошкольного возраста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0152" y="1484784"/>
            <a:ext cx="2753906" cy="4176464"/>
          </a:xfrm>
        </p:spPr>
      </p:pic>
    </p:spTree>
    <p:extLst>
      <p:ext uri="{BB962C8B-B14F-4D97-AF65-F5344CB8AC3E}">
        <p14:creationId xmlns:p14="http://schemas.microsoft.com/office/powerpoint/2010/main" val="21372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9614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 игра - это самый органичный, самый </a:t>
            </a:r>
            <a:r>
              <a:rPr 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легкий</a:t>
            </a:r>
            <a:r>
              <a:rPr lang="ru-RU" sz="2800" b="1" i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»</a:t>
            </a:r>
            <a:r>
              <a:rPr lang="ru-RU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  из всех видов музыкальной </a:t>
            </a:r>
            <a:r>
              <a:rPr lang="ru-RU" sz="2800" b="1" dirty="0">
                <a:solidFill>
                  <a:srgbClr val="0000FF"/>
                </a:solidFill>
                <a:latin typeface="+mn-lt"/>
              </a:rPr>
              <a:t>деятельности.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5035430" cy="5374950"/>
          </a:xfrm>
        </p:spPr>
        <p:txBody>
          <a:bodyPr>
            <a:normAutofit fontScale="25000" lnSpcReduction="20000"/>
          </a:bodyPr>
          <a:lstStyle/>
          <a:p>
            <a:r>
              <a:rPr lang="ru-RU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 - игровая деятельность дошкольников — это различные способы, игровые приемы, средства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 детьми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музыкального искусства через игру, с помощью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осуществляется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музыкальное и общее развитие.</a:t>
            </a:r>
          </a:p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Музыкально-игровая деятельность является одним из ведущих средств, при развитии у детей творческих способностей</a:t>
            </a:r>
          </a:p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 игра является средством самовыражения и самореализации ребенка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4918" y="1785926"/>
            <a:ext cx="4109082" cy="442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7929585" cy="6527079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00FF"/>
                </a:solidFill>
              </a:rPr>
              <a:t>Для чего нужны музыкальные игры в детском саду?</a:t>
            </a:r>
          </a:p>
          <a:p>
            <a:pPr>
              <a:defRPr/>
            </a:pPr>
            <a:r>
              <a:rPr lang="ru-RU" sz="2600" dirty="0" smtClean="0"/>
              <a:t>В  </a:t>
            </a:r>
            <a:r>
              <a:rPr lang="ru-RU" sz="2600" dirty="0"/>
              <a:t>процессе  игры  ребенок приобщается  к  слушанию  музыкальных  произведений  мировой  классики,  получая простейшие  сведения  о  музыке,  поет,  водит  хороводы,  танцует,  играет  на музыкальных инструментах. В результате этого у детей формируется музыкальный слух, а приобщение к творческим действиям приобретает развивающий характер</a:t>
            </a:r>
            <a:r>
              <a:rPr lang="ru-RU" sz="2600" dirty="0" smtClean="0"/>
              <a:t>.</a:t>
            </a:r>
            <a:endParaRPr lang="ru-RU" sz="2600" dirty="0"/>
          </a:p>
          <a:p>
            <a:pPr>
              <a:defRPr/>
            </a:pPr>
            <a:r>
              <a:rPr lang="ru-RU" sz="2600" dirty="0"/>
              <a:t>Музыкальные  игры  очень  нравятся  детям,  они  развивают  у  детей  желание заниматься  музыкой,  помогают  лучшему  усвоению  программных  задач, </a:t>
            </a:r>
            <a:r>
              <a:rPr lang="ru-RU" sz="2600" dirty="0" smtClean="0"/>
              <a:t>направляют  </a:t>
            </a:r>
            <a:r>
              <a:rPr lang="ru-RU" sz="2600" dirty="0"/>
              <a:t>к  самостоятельной  музыкальной  деятельности,  способствуют развитию  творчества  и  фантазии.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8082" y="2857496"/>
            <a:ext cx="1563385" cy="21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85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220072" y="571480"/>
            <a:ext cx="3656087" cy="2857520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rgbClr val="7030A0"/>
                </a:solidFill>
              </a:rPr>
              <a:t/>
            </a:r>
            <a:br>
              <a:rPr lang="ru-RU" altLang="ru-RU" sz="2800" b="1" dirty="0" smtClean="0">
                <a:solidFill>
                  <a:srgbClr val="7030A0"/>
                </a:solidFill>
              </a:rPr>
            </a:br>
            <a:r>
              <a:rPr lang="ru-RU" altLang="ru-RU" sz="2800" b="1" dirty="0" smtClean="0">
                <a:solidFill>
                  <a:srgbClr val="7030A0"/>
                </a:solidFill>
              </a:rPr>
              <a:t/>
            </a:r>
            <a:br>
              <a:rPr lang="ru-RU" altLang="ru-RU" sz="2800" b="1" dirty="0" smtClean="0">
                <a:solidFill>
                  <a:srgbClr val="7030A0"/>
                </a:solidFill>
              </a:rPr>
            </a:br>
            <a:endParaRPr lang="ru-RU" alt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07504" y="285728"/>
            <a:ext cx="4752527" cy="6239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ru-RU" altLang="ru-RU" sz="2800" b="1" i="1" dirty="0" smtClean="0">
                <a:solidFill>
                  <a:srgbClr val="7030A0"/>
                </a:solidFill>
              </a:rPr>
              <a:t>   </a:t>
            </a:r>
            <a:r>
              <a:rPr lang="ru-RU" altLang="ru-RU" b="1" dirty="0" smtClean="0">
                <a:solidFill>
                  <a:srgbClr val="7030A0"/>
                </a:solidFill>
              </a:rPr>
              <a:t>Музыкальные  </a:t>
            </a:r>
            <a:r>
              <a:rPr lang="ru-RU" altLang="ru-RU" b="1" dirty="0">
                <a:solidFill>
                  <a:srgbClr val="7030A0"/>
                </a:solidFill>
              </a:rPr>
              <a:t>игры делятся на</a:t>
            </a:r>
            <a:r>
              <a:rPr lang="ru-RU" altLang="ru-RU" b="1" dirty="0" smtClean="0">
                <a:solidFill>
                  <a:srgbClr val="7030A0"/>
                </a:solidFill>
              </a:rPr>
              <a:t>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Музыкальные развивающие игры (музыкально  –  дидактические  игры с применением настольно – печатного материала).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Коммуникативные  игры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Игры – пляски с пением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Хороводные игры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Игры  на  музыкальных инструментах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Театрализованные игры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4048" y="476672"/>
            <a:ext cx="3566770" cy="2565365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6055" y="3140968"/>
            <a:ext cx="3465351" cy="283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00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641</Words>
  <Application>Microsoft Office PowerPoint</Application>
  <PresentationFormat>Экран (4:3)</PresentationFormat>
  <Paragraphs>91</Paragraphs>
  <Slides>21</Slides>
  <Notes>5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МДОУ «Детский сад № 42» Семинар</vt:lpstr>
      <vt:lpstr>Презентация PowerPoint</vt:lpstr>
      <vt:lpstr>Психолого – педагогическое обоснование детского творчества</vt:lpstr>
      <vt:lpstr>  </vt:lpstr>
      <vt:lpstr>Актуальность темы</vt:lpstr>
      <vt:lpstr>Презентация PowerPoint</vt:lpstr>
      <vt:lpstr>Музыкальная игра - это самый органичный, самый «легкий»  из всех видов музыкальной деятельности.</vt:lpstr>
      <vt:lpstr>Презентация PowerPoint</vt:lpstr>
      <vt:lpstr>  </vt:lpstr>
      <vt:lpstr>Примеры музыкальных развивающих игр.</vt:lpstr>
      <vt:lpstr>Игра «Звуки музыкальных инструментов»</vt:lpstr>
      <vt:lpstr>Музыкальная игра имеет  следующие задачи:</vt:lpstr>
      <vt:lpstr>Развитие музыкального игрового творчества заключается в выразительной передаче детьми особенностей образа.</vt:lpstr>
      <vt:lpstr>Условия для положительного  влияния творческой деятельности на ребёнка.</vt:lpstr>
      <vt:lpstr>Развитию музыкального игрового творчества  способствуют досуги, праздники и развлечения</vt:lpstr>
      <vt:lpstr>Развитию музыкального игрового творчества  способствуют игры - драматизации, музыкальные игры-спектакли по мотивам сказок.</vt:lpstr>
      <vt:lpstr>Презентация PowerPoint</vt:lpstr>
      <vt:lpstr>Показатели успешности музыкального  игрового творчества</vt:lpstr>
      <vt:lpstr>Вывод:</vt:lpstr>
      <vt:lpstr>Спасибо за внимание! Желаю всем творческих успехов!</vt:lpstr>
      <vt:lpstr>Взаимодействие педагогов и специалистов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860250</dc:creator>
  <cp:lastModifiedBy>860250</cp:lastModifiedBy>
  <cp:revision>82</cp:revision>
  <dcterms:created xsi:type="dcterms:W3CDTF">2022-10-01T13:13:53Z</dcterms:created>
  <dcterms:modified xsi:type="dcterms:W3CDTF">2022-12-21T18:58:21Z</dcterms:modified>
</cp:coreProperties>
</file>