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8" r:id="rId3"/>
    <p:sldId id="259" r:id="rId4"/>
    <p:sldId id="271" r:id="rId5"/>
    <p:sldId id="294" r:id="rId6"/>
    <p:sldId id="297" r:id="rId7"/>
    <p:sldId id="298" r:id="rId8"/>
    <p:sldId id="260" r:id="rId9"/>
    <p:sldId id="272" r:id="rId10"/>
    <p:sldId id="275" r:id="rId11"/>
    <p:sldId id="265" r:id="rId12"/>
    <p:sldId id="268" r:id="rId13"/>
    <p:sldId id="30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087" autoAdjust="0"/>
  </p:normalViewPr>
  <p:slideViewPr>
    <p:cSldViewPr snapToGrid="0">
      <p:cViewPr varScale="1">
        <p:scale>
          <a:sx n="87" d="100"/>
          <a:sy n="87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6E4052-483D-441C-8EC3-585D034EA0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6380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F8AB3146-7D6E-427A-A3C1-BF0167EB2755}" type="slidenum">
              <a:rPr lang="en-US" altLang="ru-RU" i="0" smtClean="0">
                <a:latin typeface="Arial" panose="020B0604020202020204" pitchFamily="34" charset="0"/>
              </a:rPr>
              <a:pPr/>
              <a:t>1</a:t>
            </a:fld>
            <a:endParaRPr lang="en-US" altLang="ru-RU" i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2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03B5B3A4-A624-4045-BFBC-2EDAF0CCC8F3}" type="slidenum">
              <a:rPr lang="en-US" altLang="ru-RU" i="0" smtClean="0">
                <a:latin typeface="Arial" panose="020B0604020202020204" pitchFamily="34" charset="0"/>
              </a:rPr>
              <a:pPr/>
              <a:t>4</a:t>
            </a:fld>
            <a:endParaRPr lang="en-US" altLang="ru-RU" i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0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AB7D7EE0-29EC-43EE-B4C2-DBBF97621FF1}" type="slidenum">
              <a:rPr lang="en-US" altLang="ru-RU" i="0" smtClean="0">
                <a:latin typeface="Arial" panose="020B0604020202020204" pitchFamily="34" charset="0"/>
              </a:rPr>
              <a:pPr/>
              <a:t>5</a:t>
            </a:fld>
            <a:endParaRPr lang="en-US" altLang="ru-RU" i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9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AE375EAC-1325-4D82-943E-BF954BC927CF}" type="slidenum">
              <a:rPr lang="en-US" altLang="ru-RU" i="0" smtClean="0">
                <a:latin typeface="Arial" panose="020B0604020202020204" pitchFamily="34" charset="0"/>
              </a:rPr>
              <a:pPr/>
              <a:t>7</a:t>
            </a:fld>
            <a:endParaRPr lang="en-US" altLang="ru-RU" i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3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fld id="{B435041F-0AE8-4A60-9E74-EEF5557C63CC}" type="slidenum">
              <a:rPr lang="en-US" altLang="ru-RU" i="0" smtClean="0">
                <a:latin typeface="Arial" panose="020B0604020202020204" pitchFamily="34" charset="0"/>
              </a:rPr>
              <a:pPr/>
              <a:t>11</a:t>
            </a:fld>
            <a:endParaRPr lang="en-US" altLang="ru-RU" i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3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6D49-8055-4D34-85D8-9365AD9D9D6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34931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5D39-2C40-4317-92A1-72D61ACC69B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69861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2338" y="274638"/>
            <a:ext cx="1803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8963" y="274638"/>
            <a:ext cx="526097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9A006-3409-4E3B-8D51-D680C6A38CB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21784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8963" y="1600200"/>
            <a:ext cx="353218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858963" y="3938588"/>
            <a:ext cx="3532187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543550" y="1600200"/>
            <a:ext cx="3532188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7C55-A046-4843-BD15-AA3ACEEFAE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63584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43550" y="1600200"/>
            <a:ext cx="353218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543550" y="3938588"/>
            <a:ext cx="3532188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0EF9D-1E61-45CF-96E5-013443787CF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964867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A41D2-F70B-4D57-9B43-B894B2E7A4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93435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43550" y="1600200"/>
            <a:ext cx="353218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543550" y="3938588"/>
            <a:ext cx="3532188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0993-8656-4029-8E22-A3285846B5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662659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8963" y="1600200"/>
            <a:ext cx="353218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43550" y="1600200"/>
            <a:ext cx="353218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858963" y="3938588"/>
            <a:ext cx="3532187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43550" y="3938588"/>
            <a:ext cx="3532188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645C-38A1-46C3-8E74-9C4AA0D493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52094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963" y="274638"/>
            <a:ext cx="72167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92695-8778-41FA-99AD-DFAE3B55650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03583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9D12-D752-4398-890D-2380322613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679537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67191-5DBD-4D81-AD90-2F46B0BA9C3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57703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58963" y="1600200"/>
            <a:ext cx="35321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43550" y="1600200"/>
            <a:ext cx="35321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0A85C-D47E-462D-87BF-5228DE1CA5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79319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D04C-CE90-4592-A929-B58004AB3A2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97610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8FF7-260B-47FC-A580-26A44AE3EB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10359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0519-BB65-4956-AF61-B9E9F50D07C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299867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8D25-84B6-4B2B-9DD5-1B41F37493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603417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D1A3-9CAA-468F-B81A-789B6E7F59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70934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8963" y="274638"/>
            <a:ext cx="7216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8963" y="1600200"/>
            <a:ext cx="7216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МДОУ детский сад №9 п. Каменский 2011год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E50F81-B159-4375-B2CB-14009E89CE5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3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  <p:sldLayoutId id="2147484489" r:id="rId14"/>
    <p:sldLayoutId id="2147484490" r:id="rId15"/>
    <p:sldLayoutId id="2147484491" r:id="rId16"/>
    <p:sldLayoutId id="2147484492" r:id="rId17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7738" y="209550"/>
            <a:ext cx="7772400" cy="131445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tx1"/>
                </a:solidFill>
                <a:latin typeface="Lucida Sans Unicode" panose="020B0602030504020204" pitchFamily="34" charset="0"/>
              </a:rPr>
              <a:t>Муниципальное дошкольное образовательное учреждение</a:t>
            </a:r>
            <a:br>
              <a:rPr lang="ru-RU" altLang="ru-RU" sz="2400" b="1" smtClean="0">
                <a:solidFill>
                  <a:schemeClr val="tx1"/>
                </a:solidFill>
                <a:latin typeface="Lucida Sans Unicode" panose="020B0602030504020204" pitchFamily="34" charset="0"/>
              </a:rPr>
            </a:br>
            <a:r>
              <a:rPr lang="ru-RU" altLang="ru-RU" sz="2400" b="1" smtClean="0">
                <a:solidFill>
                  <a:schemeClr val="tx1"/>
                </a:solidFill>
                <a:latin typeface="Lucida Sans Unicode" panose="020B0602030504020204" pitchFamily="34" charset="0"/>
              </a:rPr>
              <a:t>«Детский сад № 42»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313" y="1671638"/>
            <a:ext cx="8223250" cy="4894262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2"/>
                </a:solidFill>
                <a:latin typeface="Lucida Sans Unicode" panose="020B0602030504020204" pitchFamily="34" charset="0"/>
              </a:rPr>
              <a:t>Консультация для педагогов</a:t>
            </a:r>
          </a:p>
          <a:p>
            <a:pPr eaLnBrk="1" hangingPunct="1"/>
            <a:r>
              <a:rPr lang="ru-RU" altLang="ru-RU" sz="4000" b="1" smtClean="0">
                <a:latin typeface="Lucida Sans Unicode" panose="020B0602030504020204" pitchFamily="34" charset="0"/>
              </a:rPr>
              <a:t>Нравственно-патриотическое воспитание дошкольников средствами музыки</a:t>
            </a:r>
          </a:p>
          <a:p>
            <a:pPr eaLnBrk="1" hangingPunct="1"/>
            <a:r>
              <a:rPr lang="ru-RU" altLang="ru-RU" sz="2400" smtClean="0">
                <a:latin typeface="Lucida Sans Unicode" panose="020B0602030504020204" pitchFamily="34" charset="0"/>
              </a:rPr>
              <a:t>                         </a:t>
            </a:r>
            <a:r>
              <a:rPr lang="ru-RU" altLang="ru-RU" sz="2400" b="1" smtClean="0">
                <a:solidFill>
                  <a:schemeClr val="bg2"/>
                </a:solidFill>
                <a:latin typeface="Lucida Sans Unicode" panose="020B0602030504020204" pitchFamily="34" charset="0"/>
              </a:rPr>
              <a:t>Подготовила:</a:t>
            </a:r>
          </a:p>
          <a:p>
            <a:pPr eaLnBrk="1" hangingPunct="1"/>
            <a:r>
              <a:rPr lang="ru-RU" altLang="ru-RU" sz="2400" b="1" smtClean="0">
                <a:solidFill>
                  <a:schemeClr val="bg2"/>
                </a:solidFill>
                <a:latin typeface="Lucida Sans Unicode" panose="020B0602030504020204" pitchFamily="34" charset="0"/>
              </a:rPr>
              <a:t>                        Музыкальный руководитель</a:t>
            </a:r>
          </a:p>
          <a:p>
            <a:pPr eaLnBrk="1" hangingPunct="1"/>
            <a:r>
              <a:rPr lang="ru-RU" altLang="ru-RU" sz="2400" b="1" smtClean="0">
                <a:solidFill>
                  <a:schemeClr val="bg2"/>
                </a:solidFill>
                <a:latin typeface="Lucida Sans Unicode" panose="020B0602030504020204" pitchFamily="34" charset="0"/>
              </a:rPr>
              <a:t>                                        Гусева М. А.</a:t>
            </a:r>
          </a:p>
          <a:p>
            <a:pPr eaLnBrk="1" hangingPunct="1"/>
            <a:r>
              <a:rPr lang="ru-RU" altLang="ru-RU" sz="2400" b="1" smtClean="0">
                <a:solidFill>
                  <a:schemeClr val="bg2"/>
                </a:solidFill>
                <a:latin typeface="Lucida Sans Unicode" panose="020B0602030504020204" pitchFamily="34" charset="0"/>
              </a:rPr>
              <a:t>                                             10 декабря 2020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6"/>
          <p:cNvSpPr>
            <a:spLocks noGrp="1" noChangeArrowheads="1"/>
          </p:cNvSpPr>
          <p:nvPr>
            <p:ph type="title"/>
          </p:nvPr>
        </p:nvSpPr>
        <p:spPr>
          <a:xfrm>
            <a:off x="1792288" y="292100"/>
            <a:ext cx="5486400" cy="1119188"/>
          </a:xfrm>
        </p:spPr>
        <p:txBody>
          <a:bodyPr/>
          <a:lstStyle/>
          <a:p>
            <a:pPr algn="ctr"/>
            <a:r>
              <a:rPr lang="ru-RU" altLang="ru-RU" sz="2400" b="0" smtClean="0"/>
              <a:t>Главной остаётся тема Великой Победы, где раскрывается величие подвига советского народа. 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1593850"/>
            <a:ext cx="33766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916113"/>
            <a:ext cx="49609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254000" y="327025"/>
            <a:ext cx="8620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000" b="1" i="0">
                <a:solidFill>
                  <a:schemeClr val="tx2"/>
                </a:solidFill>
                <a:latin typeface="Lucida Sans Unicode" panose="020B0602030504020204" pitchFamily="34" charset="0"/>
              </a:rPr>
              <a:t>« В  Душе  и  сердце  ребёнка  должны  быть  поселены: </a:t>
            </a:r>
            <a:br>
              <a:rPr lang="ru-RU" altLang="ru-RU" sz="2000" b="1" i="0">
                <a:solidFill>
                  <a:schemeClr val="tx2"/>
                </a:solidFill>
                <a:latin typeface="Lucida Sans Unicode" panose="020B0602030504020204" pitchFamily="34" charset="0"/>
              </a:rPr>
            </a:br>
            <a:r>
              <a:rPr lang="ru-RU" altLang="ru-RU" sz="2000" b="1" i="0">
                <a:solidFill>
                  <a:schemeClr val="tx2"/>
                </a:solidFill>
                <a:latin typeface="Lucida Sans Unicode" panose="020B0602030504020204" pitchFamily="34" charset="0"/>
              </a:rPr>
              <a:t>светлые  образы,  мысли  и  мечтания - чувство  прекрасного, устремлённость  к  благу;  мужество  и  бесстрашие; чувство заботы  и  сострадания,  радости  и  восхищения …» </a:t>
            </a:r>
            <a:br>
              <a:rPr lang="ru-RU" altLang="ru-RU" sz="2000" b="1" i="0">
                <a:solidFill>
                  <a:schemeClr val="tx2"/>
                </a:solidFill>
                <a:latin typeface="Lucida Sans Unicode" panose="020B0602030504020204" pitchFamily="34" charset="0"/>
              </a:rPr>
            </a:br>
            <a:r>
              <a:rPr lang="ru-RU" altLang="ru-RU" sz="2000" b="1" i="0">
                <a:solidFill>
                  <a:schemeClr val="tx2"/>
                </a:solidFill>
                <a:latin typeface="Lucida Sans Unicode" panose="020B0602030504020204" pitchFamily="34" charset="0"/>
              </a:rPr>
              <a:t>                                                           Ш. А.  Амонашвили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63" y="4230688"/>
            <a:ext cx="3675062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613" y="1754188"/>
            <a:ext cx="35353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1754188"/>
            <a:ext cx="47640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4243388"/>
            <a:ext cx="430688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968375"/>
            <a:ext cx="5562600" cy="563721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Там живут дети - маленькие, хрупкие и очень  доверчивые,  любознательные, задорные, веселые.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Они смотрят на мир широко открытыми глазами.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В этом мире они  не одни.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С ними  рука об руку идем мы - взрослые, опора, надежда, вера для каждого маленького человека.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bg2"/>
                </a:solidFill>
                <a:latin typeface="+mj-lt"/>
              </a:rPr>
              <a:t> Маленькие и беззащитные - они верят в нас,  взрослых, доверяют нам, любят нас.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bg2"/>
                </a:solidFill>
                <a:latin typeface="+mj-lt"/>
              </a:rPr>
              <a:t>Мы, взрослые,  тоже любим наших детей и должны им это показать.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>
                <a:solidFill>
                  <a:schemeClr val="bg2"/>
                </a:solidFill>
                <a:latin typeface="+mj-lt"/>
              </a:rPr>
              <a:t>Любовь,  взаимопонимание, доверие - важные качества,  которые  живут в стране «Детство»</a:t>
            </a:r>
          </a:p>
          <a:p>
            <a:pPr algn="ctr" eaLnBrk="1" hangingPunct="1">
              <a:defRPr/>
            </a:pPr>
            <a:endParaRPr lang="ru-RU" altLang="ru-RU" sz="1800" i="1" dirty="0" smtClean="0">
              <a:latin typeface="Lucida Sans Unicode" pitchFamily="34" charset="0"/>
            </a:endParaRPr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3384550" y="217488"/>
            <a:ext cx="5445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000" i="0" dirty="0">
                <a:latin typeface="+mj-lt"/>
                <a:cs typeface="Arial" charset="0"/>
              </a:rPr>
              <a:t>Детство – прекрасная пора, беззаботное, замечательное время.</a:t>
            </a:r>
          </a:p>
        </p:txBody>
      </p:sp>
      <p:pic>
        <p:nvPicPr>
          <p:cNvPr id="21508" name="Picture 2" descr="F:\ПАТРИОТИЧЕСКОЕ ВОСПИТАНИЕ\2020 8 марта ФОТО\IMG_20200228_164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" y="2673350"/>
            <a:ext cx="2854325" cy="1965325"/>
          </a:xfrm>
          <a:noFill/>
        </p:spPr>
      </p:pic>
      <p:pic>
        <p:nvPicPr>
          <p:cNvPr id="2150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260350"/>
            <a:ext cx="30130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968375"/>
            <a:ext cx="5562600" cy="5637213"/>
          </a:xfrm>
        </p:spPr>
        <p:txBody>
          <a:bodyPr/>
          <a:lstStyle/>
          <a:p>
            <a:pPr algn="ctr" eaLnBrk="1" hangingPunct="1"/>
            <a:endParaRPr lang="ru-RU" altLang="ru-RU" sz="1800" i="1" smtClean="0">
              <a:latin typeface="Lucida Sans Unicode" panose="020B0602030504020204" pitchFamily="34" charset="0"/>
            </a:endParaRPr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3384550" y="217488"/>
            <a:ext cx="544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altLang="ru-RU" sz="2000" i="0" dirty="0">
              <a:latin typeface="+mj-lt"/>
              <a:cs typeface="Arial" charset="0"/>
            </a:endParaRPr>
          </a:p>
        </p:txBody>
      </p:sp>
      <p:sp>
        <p:nvSpPr>
          <p:cNvPr id="22532" name="Объект 1"/>
          <p:cNvSpPr>
            <a:spLocks noGrp="1"/>
          </p:cNvSpPr>
          <p:nvPr>
            <p:ph sz="half" idx="1"/>
          </p:nvPr>
        </p:nvSpPr>
        <p:spPr>
          <a:xfrm>
            <a:off x="461963" y="506413"/>
            <a:ext cx="8978900" cy="5619750"/>
          </a:xfrm>
        </p:spPr>
        <p:txBody>
          <a:bodyPr/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pPr marL="0" indent="0">
              <a:buNone/>
            </a:pPr>
            <a:r>
              <a:rPr lang="ru-RU" altLang="ru-RU" smtClean="0"/>
              <a:t>    </a:t>
            </a:r>
            <a:r>
              <a:rPr lang="ru-RU" altLang="ru-RU" sz="5400" smtClean="0"/>
              <a:t>Спасибо  за </a:t>
            </a:r>
            <a:r>
              <a:rPr lang="ru-RU" altLang="ru-RU" sz="5400" smtClean="0"/>
              <a:t>внимание</a:t>
            </a:r>
            <a:endParaRPr lang="ru-RU" altLang="ru-RU" sz="5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161925" y="225425"/>
            <a:ext cx="61404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latin typeface="Lucida Sans Unicode" panose="020B0602030504020204" pitchFamily="34" charset="0"/>
              </a:rPr>
              <a:t>«</a:t>
            </a:r>
            <a:r>
              <a:rPr lang="ru-RU" altLang="ru-RU" b="1">
                <a:solidFill>
                  <a:schemeClr val="bg2"/>
                </a:solidFill>
                <a:latin typeface="Lucida Sans Unicode" panose="020B0602030504020204" pitchFamily="34" charset="0"/>
              </a:rPr>
              <a:t>Музыка – необходимый душевный атрибут человеческого существования», – так говорил Аристотель». </a:t>
            </a:r>
          </a:p>
        </p:txBody>
      </p:sp>
      <p:pic>
        <p:nvPicPr>
          <p:cNvPr id="6148" name="Picture 5" descr="E:\ПАТРИОТИЧЕСКОЕ ВОСПИТАНИЕ\Осень  2015-2016 с родителями  - ФТО\IMG_2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2811463"/>
            <a:ext cx="53530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3988" y="225425"/>
            <a:ext cx="8990012" cy="2263775"/>
          </a:xfrm>
        </p:spPr>
        <p:txBody>
          <a:bodyPr/>
          <a:lstStyle/>
          <a:p>
            <a:pPr marL="287338" indent="457200" eaLnBrk="1" hangingPunct="1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chemeClr val="tx2"/>
                </a:solidFill>
                <a:latin typeface="Lucida Sans Unicode" panose="020B0602030504020204" pitchFamily="34" charset="0"/>
              </a:rPr>
              <a:t>Большие  потенциальные  возможности  нравственно-патриотического  воздействия   заключаются  в  народной музыке.  Через народные  песни и танцы  в  детях  воспитывается чувство патриотизма,  национальной  гордости.</a:t>
            </a:r>
          </a:p>
        </p:txBody>
      </p:sp>
      <p:pic>
        <p:nvPicPr>
          <p:cNvPr id="7171" name="Picture 3" descr="E:\ПАТРИОТИЧЕСКОЕ ВОСПИТАНИЕ\Осень  2015-2016 с родителями  - ФТО\IMG_22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700" y="1617663"/>
            <a:ext cx="4487863" cy="2841625"/>
          </a:xfrm>
        </p:spPr>
      </p:pic>
      <p:pic>
        <p:nvPicPr>
          <p:cNvPr id="7172" name="Picture 2" descr="E:\ПАТРИОТИЧЕСКОЕ ВОСПИТАНИЕ\ФОЛЬКЛОР - ФОТО\IMG_07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5700" y="1562100"/>
            <a:ext cx="4178300" cy="2686050"/>
          </a:xfrm>
        </p:spPr>
      </p:pic>
      <p:pic>
        <p:nvPicPr>
          <p:cNvPr id="7173" name="Picture 2" descr="E:\ПАТРИОТИЧЕСКОЕ ВОСПИТАНИЕ\ФОЛЬКЛОР - ФОТО\IMG_070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1375" y="4248150"/>
            <a:ext cx="4884738" cy="2603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 noChangeArrowheads="1"/>
          </p:cNvSpPr>
          <p:nvPr>
            <p:ph type="title" sz="quarter"/>
          </p:nvPr>
        </p:nvSpPr>
        <p:spPr>
          <a:xfrm>
            <a:off x="196850" y="185738"/>
            <a:ext cx="8929688" cy="1652587"/>
          </a:xfrm>
        </p:spPr>
        <p:txBody>
          <a:bodyPr/>
          <a:lstStyle/>
          <a:p>
            <a:pPr algn="ctr"/>
            <a:r>
              <a:rPr lang="ru-RU" altLang="ru-RU" sz="2400" smtClean="0">
                <a:latin typeface="Lucida Sans Unicode" panose="020B0602030504020204" pitchFamily="34" charset="0"/>
              </a:rPr>
              <a:t>Большое  место в приобщении детей к народной культуре  занимают  народные  праздники  и  традиции </a:t>
            </a:r>
            <a:br>
              <a:rPr lang="ru-RU" altLang="ru-RU" sz="2400" smtClean="0">
                <a:latin typeface="Lucida Sans Unicode" panose="020B0602030504020204" pitchFamily="34" charset="0"/>
              </a:rPr>
            </a:br>
            <a:r>
              <a:rPr lang="ru-RU" altLang="ru-RU" sz="2400" smtClean="0">
                <a:solidFill>
                  <a:srgbClr val="FFFF00"/>
                </a:solidFill>
                <a:latin typeface="Lucida Sans Unicode" panose="020B0602030504020204" pitchFamily="34" charset="0"/>
              </a:rPr>
              <a:t> </a:t>
            </a:r>
            <a:r>
              <a:rPr lang="ru-RU" altLang="ru-RU" sz="3600" smtClean="0">
                <a:solidFill>
                  <a:srgbClr val="FFFF00"/>
                </a:solidFill>
                <a:latin typeface="Lucida Sans Unicode" panose="020B0602030504020204" pitchFamily="34" charset="0"/>
              </a:rPr>
              <a:t>КОЛЯДКИ</a:t>
            </a: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560338" y="8912225"/>
            <a:ext cx="20320000" cy="1142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1800225"/>
            <a:ext cx="422592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/>
          <a:stretch>
            <a:fillRect/>
          </a:stretch>
        </p:blipFill>
        <p:spPr bwMode="auto">
          <a:xfrm>
            <a:off x="4406900" y="1800225"/>
            <a:ext cx="267811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4067175"/>
            <a:ext cx="39322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263" y="1800225"/>
            <a:ext cx="18796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4087813"/>
            <a:ext cx="48609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944813" y="0"/>
            <a:ext cx="3127375" cy="549275"/>
          </a:xfrm>
        </p:spPr>
        <p:txBody>
          <a:bodyPr/>
          <a:lstStyle/>
          <a:p>
            <a:r>
              <a:rPr lang="ru-RU" altLang="ru-RU" sz="2800" smtClean="0"/>
              <a:t>                                               </a:t>
            </a:r>
            <a:r>
              <a:rPr lang="ru-RU" altLang="ru-RU" sz="3600" smtClean="0">
                <a:solidFill>
                  <a:srgbClr val="FFFF00"/>
                </a:solidFill>
              </a:rPr>
              <a:t>МАСЛЕНИЦА</a:t>
            </a:r>
          </a:p>
        </p:txBody>
      </p:sp>
      <p:pic>
        <p:nvPicPr>
          <p:cNvPr id="10243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513" y="3819525"/>
            <a:ext cx="4905375" cy="302418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97213" y="6219825"/>
            <a:ext cx="133350" cy="4762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4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888" y="3805238"/>
            <a:ext cx="407511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225" y="911225"/>
            <a:ext cx="4572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911225"/>
            <a:ext cx="432752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813425" y="0"/>
            <a:ext cx="3330575" cy="1522413"/>
          </a:xfrm>
        </p:spPr>
        <p:txBody>
          <a:bodyPr/>
          <a:lstStyle/>
          <a:p>
            <a:r>
              <a:rPr lang="ru-RU" altLang="ru-RU" sz="5400" smtClean="0">
                <a:solidFill>
                  <a:srgbClr val="FFFF00"/>
                </a:solidFill>
              </a:rPr>
              <a:t>ПАСХА</a:t>
            </a:r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2038" y="1909763"/>
            <a:ext cx="4095750" cy="3341687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40000" y="6097588"/>
            <a:ext cx="2895600" cy="4762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2293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97"/>
          <a:stretch>
            <a:fillRect/>
          </a:stretch>
        </p:blipFill>
        <p:spPr bwMode="auto">
          <a:xfrm>
            <a:off x="192088" y="3241675"/>
            <a:ext cx="46799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41275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73550" y="-112713"/>
            <a:ext cx="5156200" cy="1243013"/>
          </a:xfrm>
        </p:spPr>
        <p:txBody>
          <a:bodyPr/>
          <a:lstStyle/>
          <a:p>
            <a:r>
              <a:rPr lang="ru-RU" altLang="ru-RU" sz="3600" smtClean="0">
                <a:solidFill>
                  <a:srgbClr val="FFFF00"/>
                </a:solidFill>
              </a:rPr>
              <a:t>Народные традиции</a:t>
            </a:r>
          </a:p>
        </p:txBody>
      </p:sp>
      <p:pic>
        <p:nvPicPr>
          <p:cNvPr id="1331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863975"/>
            <a:ext cx="4429125" cy="286861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331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50" y="817563"/>
            <a:ext cx="38925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244475"/>
            <a:ext cx="3459162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3875088"/>
            <a:ext cx="418782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385763"/>
            <a:ext cx="8489950" cy="139065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latin typeface="Lucida Sans Unicode" panose="020B0602030504020204" pitchFamily="34" charset="0"/>
              </a:rPr>
              <a:t>Чувство  любви  к  родной  природе – одно  из  слагаемых патриотизма. Через  восприятие  музыкальных  образов, вызывающих  у  детей  разнообразные  эмоциональные переживания  в процессе  слушания  музыкальных произведений  воспитывается  отношение  к  образам  природы.   </a:t>
            </a:r>
            <a:endParaRPr lang="ru-RU" altLang="ru-RU" sz="2000" b="1" smtClean="0">
              <a:solidFill>
                <a:schemeClr val="tx1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075" y="4365625"/>
            <a:ext cx="42449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Содержимое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4075" y="1936750"/>
            <a:ext cx="4181475" cy="2428875"/>
          </a:xfrm>
        </p:spPr>
      </p:pic>
      <p:pic>
        <p:nvPicPr>
          <p:cNvPr id="1536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1936750"/>
            <a:ext cx="4367212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4445000"/>
            <a:ext cx="4367212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320675" y="354013"/>
            <a:ext cx="8583613" cy="673100"/>
          </a:xfrm>
        </p:spPr>
        <p:txBody>
          <a:bodyPr/>
          <a:lstStyle/>
          <a:p>
            <a:pPr algn="ctr"/>
            <a:r>
              <a:rPr lang="ru-RU" altLang="ru-RU" sz="2400" b="1" smtClean="0"/>
              <a:t>Особое значение в рамках нравственно – патриотического воспитания имеет тема </a:t>
            </a:r>
            <a:r>
              <a:rPr lang="ru-RU" altLang="ru-RU" sz="2400" b="1" i="1" smtClean="0"/>
              <a:t>«Защитники Отечества»</a:t>
            </a:r>
            <a:r>
              <a:rPr lang="ru-RU" altLang="ru-RU" sz="2400" b="1" smtClean="0"/>
              <a:t>. </a:t>
            </a:r>
            <a:endParaRPr lang="ru-RU" altLang="ru-RU" sz="2400" b="1" i="1" smtClean="0">
              <a:solidFill>
                <a:schemeClr val="tx1"/>
              </a:solidFill>
              <a:latin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1385888"/>
            <a:ext cx="836453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лаг РОссии 2">
  <a:themeElements>
    <a:clrScheme name="флаг РОссии 2 1">
      <a:dk1>
        <a:srgbClr val="000000"/>
      </a:dk1>
      <a:lt1>
        <a:srgbClr val="FFFFFF"/>
      </a:lt1>
      <a:dk2>
        <a:srgbClr val="4682B4"/>
      </a:dk2>
      <a:lt2>
        <a:srgbClr val="FFFFFF"/>
      </a:lt2>
      <a:accent1>
        <a:srgbClr val="058CFF"/>
      </a:accent1>
      <a:accent2>
        <a:srgbClr val="B5CFE7"/>
      </a:accent2>
      <a:accent3>
        <a:srgbClr val="B0C1D6"/>
      </a:accent3>
      <a:accent4>
        <a:srgbClr val="DADADA"/>
      </a:accent4>
      <a:accent5>
        <a:srgbClr val="AAC5FF"/>
      </a:accent5>
      <a:accent6>
        <a:srgbClr val="A4BBD1"/>
      </a:accent6>
      <a:hlink>
        <a:srgbClr val="DBEFFF"/>
      </a:hlink>
      <a:folHlink>
        <a:srgbClr val="D1E0FF"/>
      </a:folHlink>
    </a:clrScheme>
    <a:fontScheme name="флаг РОссии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 Unicode" pitchFamily="34" charset="0"/>
            <a:cs typeface="Arial" charset="0"/>
          </a:defRPr>
        </a:defPPr>
      </a:lstStyle>
    </a:lnDef>
  </a:objectDefaults>
  <a:extraClrSchemeLst>
    <a:extraClrScheme>
      <a:clrScheme name="флаг РОссии 2 1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58CFF"/>
        </a:accent1>
        <a:accent2>
          <a:srgbClr val="B5CFE7"/>
        </a:accent2>
        <a:accent3>
          <a:srgbClr val="B0C1D6"/>
        </a:accent3>
        <a:accent4>
          <a:srgbClr val="DADADA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2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0F94FF"/>
        </a:accent1>
        <a:accent2>
          <a:srgbClr val="05EFFF"/>
        </a:accent2>
        <a:accent3>
          <a:srgbClr val="B0C1D6"/>
        </a:accent3>
        <a:accent4>
          <a:srgbClr val="DADADA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3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4F05"/>
        </a:accent1>
        <a:accent2>
          <a:srgbClr val="FFBB05"/>
        </a:accent2>
        <a:accent3>
          <a:srgbClr val="B0C1D6"/>
        </a:accent3>
        <a:accent4>
          <a:srgbClr val="DADADA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4">
        <a:dk1>
          <a:srgbClr val="000000"/>
        </a:dk1>
        <a:lt1>
          <a:srgbClr val="FFFFFF"/>
        </a:lt1>
        <a:dk2>
          <a:srgbClr val="4682B4"/>
        </a:dk2>
        <a:lt2>
          <a:srgbClr val="FFFFFF"/>
        </a:lt2>
        <a:accent1>
          <a:srgbClr val="FF8A05"/>
        </a:accent1>
        <a:accent2>
          <a:srgbClr val="E8FF05"/>
        </a:accent2>
        <a:accent3>
          <a:srgbClr val="B0C1D6"/>
        </a:accent3>
        <a:accent4>
          <a:srgbClr val="DADADA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лаг РОссии 2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8CFF"/>
        </a:accent1>
        <a:accent2>
          <a:srgbClr val="B5CFE7"/>
        </a:accent2>
        <a:accent3>
          <a:srgbClr val="FFFFFF"/>
        </a:accent3>
        <a:accent4>
          <a:srgbClr val="000000"/>
        </a:accent4>
        <a:accent5>
          <a:srgbClr val="AAC5FF"/>
        </a:accent5>
        <a:accent6>
          <a:srgbClr val="A4BBD1"/>
        </a:accent6>
        <a:hlink>
          <a:srgbClr val="DBEFFF"/>
        </a:hlink>
        <a:folHlink>
          <a:srgbClr val="D1E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F94FF"/>
        </a:accent1>
        <a:accent2>
          <a:srgbClr val="05EFFF"/>
        </a:accent2>
        <a:accent3>
          <a:srgbClr val="FFFFFF"/>
        </a:accent3>
        <a:accent4>
          <a:srgbClr val="000000"/>
        </a:accent4>
        <a:accent5>
          <a:srgbClr val="AAC8FF"/>
        </a:accent5>
        <a:accent6>
          <a:srgbClr val="04D9E7"/>
        </a:accent6>
        <a:hlink>
          <a:srgbClr val="DBFDFF"/>
        </a:hlink>
        <a:folHlink>
          <a:srgbClr val="DBE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4F05"/>
        </a:accent1>
        <a:accent2>
          <a:srgbClr val="FFBB05"/>
        </a:accent2>
        <a:accent3>
          <a:srgbClr val="FFFFFF"/>
        </a:accent3>
        <a:accent4>
          <a:srgbClr val="000000"/>
        </a:accent4>
        <a:accent5>
          <a:srgbClr val="FFB2AA"/>
        </a:accent5>
        <a:accent6>
          <a:srgbClr val="E7A904"/>
        </a:accent6>
        <a:hlink>
          <a:srgbClr val="DBEEFF"/>
        </a:hlink>
        <a:folHlink>
          <a:srgbClr val="FFE7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лаг РОссии 2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A05"/>
        </a:accent1>
        <a:accent2>
          <a:srgbClr val="E8FF05"/>
        </a:accent2>
        <a:accent3>
          <a:srgbClr val="FFFFFF"/>
        </a:accent3>
        <a:accent4>
          <a:srgbClr val="000000"/>
        </a:accent4>
        <a:accent5>
          <a:srgbClr val="FFC4AA"/>
        </a:accent5>
        <a:accent6>
          <a:srgbClr val="D2E704"/>
        </a:accent6>
        <a:hlink>
          <a:srgbClr val="FCDBFF"/>
        </a:hlink>
        <a:folHlink>
          <a:srgbClr val="DBE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РОссии 2</Template>
  <TotalTime>2077</TotalTime>
  <Words>263</Words>
  <Application>Microsoft Office PowerPoint</Application>
  <PresentationFormat>Экран (4:3)</PresentationFormat>
  <Paragraphs>35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Lucida Sans Unicode</vt:lpstr>
      <vt:lpstr>Times New Roman</vt:lpstr>
      <vt:lpstr>флаг РОссии 2</vt:lpstr>
      <vt:lpstr>Муниципальное дошкольное образовательное учреждение «Детский сад № 42»</vt:lpstr>
      <vt:lpstr>Презентация PowerPoint</vt:lpstr>
      <vt:lpstr>Презентация PowerPoint</vt:lpstr>
      <vt:lpstr>Большое  место в приобщении детей к народной культуре  занимают  народные  праздники  и  традиции   КОЛЯДКИ</vt:lpstr>
      <vt:lpstr>                                               МАСЛЕНИЦА</vt:lpstr>
      <vt:lpstr>ПАСХА</vt:lpstr>
      <vt:lpstr>Народные традиции</vt:lpstr>
      <vt:lpstr>Чувство  любви  к  родной  природе – одно  из  слагаемых патриотизма. Через  восприятие  музыкальных  образов, вызывающих  у  детей  разнообразные  эмоциональные переживания  в процессе  слушания  музыкальных произведений  воспитывается  отношение  к  образам  природы.   </vt:lpstr>
      <vt:lpstr>Особое значение в рамках нравственно – патриотического воспитания имеет тема «Защитники Отечества». </vt:lpstr>
      <vt:lpstr>Главной остаётся тема Великой Победы, где раскрывается величие подвига советского народа. </vt:lpstr>
      <vt:lpstr>Презентация PowerPoint</vt:lpstr>
      <vt:lpstr>Презентация PowerPoint</vt:lpstr>
      <vt:lpstr>Презентация PowerPoint</vt:lpstr>
    </vt:vector>
  </TitlesOfParts>
  <Company>сад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 сад</dc:creator>
  <cp:lastModifiedBy>860250</cp:lastModifiedBy>
  <cp:revision>181</cp:revision>
  <dcterms:created xsi:type="dcterms:W3CDTF">2011-01-19T05:35:31Z</dcterms:created>
  <dcterms:modified xsi:type="dcterms:W3CDTF">2021-04-10T10:13:11Z</dcterms:modified>
</cp:coreProperties>
</file>